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gMMIz62i1QnP0jFqfyzBLvTtLH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bd94de92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10bd94de92d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23" name="Shape 23"/>
        <p:cNvGrpSpPr/>
        <p:nvPr/>
      </p:nvGrpSpPr>
      <p:grpSpPr>
        <a:xfrm>
          <a:off x="0" y="0"/>
          <a:ext cx="0" cy="0"/>
          <a:chOff x="0" y="0"/>
          <a:chExt cx="0" cy="0"/>
        </a:xfrm>
      </p:grpSpPr>
      <p:sp>
        <p:nvSpPr>
          <p:cNvPr id="24" name="Google Shape;24;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9" name="Shape 29"/>
        <p:cNvGrpSpPr/>
        <p:nvPr/>
      </p:nvGrpSpPr>
      <p:grpSpPr>
        <a:xfrm>
          <a:off x="0" y="0"/>
          <a:ext cx="0" cy="0"/>
          <a:chOff x="0" y="0"/>
          <a:chExt cx="0" cy="0"/>
        </a:xfrm>
      </p:grpSpPr>
      <p:sp>
        <p:nvSpPr>
          <p:cNvPr id="30" name="Google Shape;3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 name="Shape 36"/>
        <p:cNvGrpSpPr/>
        <p:nvPr/>
      </p:nvGrpSpPr>
      <p:grpSpPr>
        <a:xfrm>
          <a:off x="0" y="0"/>
          <a:ext cx="0" cy="0"/>
          <a:chOff x="0" y="0"/>
          <a:chExt cx="0" cy="0"/>
        </a:xfrm>
      </p:grpSpPr>
      <p:sp>
        <p:nvSpPr>
          <p:cNvPr id="37" name="Google Shape;37;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5" name="Shape 45"/>
        <p:cNvGrpSpPr/>
        <p:nvPr/>
      </p:nvGrpSpPr>
      <p:grpSpPr>
        <a:xfrm>
          <a:off x="0" y="0"/>
          <a:ext cx="0" cy="0"/>
          <a:chOff x="0" y="0"/>
          <a:chExt cx="0" cy="0"/>
        </a:xfrm>
      </p:grpSpPr>
      <p:sp>
        <p:nvSpPr>
          <p:cNvPr id="46" name="Google Shape;4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0" name="Shape 50"/>
        <p:cNvGrpSpPr/>
        <p:nvPr/>
      </p:nvGrpSpPr>
      <p:grpSpPr>
        <a:xfrm>
          <a:off x="0" y="0"/>
          <a:ext cx="0" cy="0"/>
          <a:chOff x="0" y="0"/>
          <a:chExt cx="0" cy="0"/>
        </a:xfrm>
      </p:grpSpPr>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2.jp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hyperlink" Target="http://www.creactiveproject.com" TargetMode="External"/><Relationship Id="rId6" Type="http://schemas.openxmlformats.org/officeDocument/2006/relationships/hyperlink" Target="https://www.creactiveproject.com/participat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hyperlink" Target="https://www.creactiveproject.com/participa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012762" y="1441805"/>
            <a:ext cx="10365406" cy="324525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C0C0C"/>
              </a:buClr>
              <a:buSzPts val="4400"/>
              <a:buFont typeface="Arial"/>
              <a:buNone/>
            </a:pPr>
            <a:r>
              <a:rPr b="1" i="0" lang="en-US" sz="4400">
                <a:solidFill>
                  <a:srgbClr val="0C0C0C"/>
                </a:solidFill>
                <a:latin typeface="Arial"/>
                <a:ea typeface="Arial"/>
                <a:cs typeface="Arial"/>
                <a:sym typeface="Arial"/>
              </a:rPr>
              <a:t>Creactive 2.1: Sosyal Dahil Etmede Savunuculuk İçin Yaratıcı Bir Araç Olarak Sanal Müze</a:t>
            </a:r>
            <a:endParaRPr sz="4400">
              <a:solidFill>
                <a:srgbClr val="0C0C0C"/>
              </a:solidFill>
              <a:latin typeface="Arial"/>
              <a:ea typeface="Arial"/>
              <a:cs typeface="Arial"/>
              <a:sym typeface="Arial"/>
            </a:endParaRPr>
          </a:p>
        </p:txBody>
      </p:sp>
      <p:pic>
        <p:nvPicPr>
          <p:cNvPr id="85" name="Google Shape;85;p1"/>
          <p:cNvPicPr preferRelativeResize="0"/>
          <p:nvPr/>
        </p:nvPicPr>
        <p:blipFill rotWithShape="1">
          <a:blip r:embed="rId3">
            <a:alphaModFix/>
          </a:blip>
          <a:srcRect b="0" l="53782" r="0" t="0"/>
          <a:stretch/>
        </p:blipFill>
        <p:spPr>
          <a:xfrm>
            <a:off x="4611757" y="5397171"/>
            <a:ext cx="1583708" cy="1404957"/>
          </a:xfrm>
          <a:prstGeom prst="rect">
            <a:avLst/>
          </a:prstGeom>
          <a:noFill/>
          <a:ln>
            <a:noFill/>
          </a:ln>
        </p:spPr>
      </p:pic>
      <p:pic>
        <p:nvPicPr>
          <p:cNvPr descr="beyaz tahta içeren bir resim&#10;&#10;Açıklama otomatik olarak oluşturuldu" id="86" name="Google Shape;86;p1"/>
          <p:cNvPicPr preferRelativeResize="0"/>
          <p:nvPr/>
        </p:nvPicPr>
        <p:blipFill rotWithShape="1">
          <a:blip r:embed="rId4">
            <a:alphaModFix/>
          </a:blip>
          <a:srcRect b="0" l="0" r="0" t="0"/>
          <a:stretch/>
        </p:blipFill>
        <p:spPr>
          <a:xfrm>
            <a:off x="5838092" y="5608740"/>
            <a:ext cx="3710674" cy="1249260"/>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0" y="0"/>
            <a:ext cx="12192000" cy="2433711"/>
          </a:xfrm>
          <a:prstGeom prst="rect">
            <a:avLst/>
          </a:prstGeom>
          <a:noFill/>
          <a:ln>
            <a:noFill/>
          </a:ln>
        </p:spPr>
      </p:pic>
      <p:pic>
        <p:nvPicPr>
          <p:cNvPr descr="metin içeren bir resim&#10;&#10;Açıklama otomatik olarak oluşturuldu" id="88" name="Google Shape;88;p1"/>
          <p:cNvPicPr preferRelativeResize="0"/>
          <p:nvPr/>
        </p:nvPicPr>
        <p:blipFill rotWithShape="1">
          <a:blip r:embed="rId6">
            <a:alphaModFix/>
          </a:blip>
          <a:srcRect b="0" l="0" r="0" t="0"/>
          <a:stretch/>
        </p:blipFill>
        <p:spPr>
          <a:xfrm>
            <a:off x="2344491" y="5985685"/>
            <a:ext cx="2267266" cy="4953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0"/>
          <p:cNvSpPr txBox="1"/>
          <p:nvPr>
            <p:ph type="title"/>
          </p:nvPr>
        </p:nvSpPr>
        <p:spPr>
          <a:xfrm>
            <a:off x="1000452" y="1610024"/>
            <a:ext cx="3058621" cy="145700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6600"/>
              </a:buClr>
              <a:buSzPts val="4400"/>
              <a:buFont typeface="Calibri"/>
              <a:buNone/>
            </a:pPr>
            <a:r>
              <a:rPr b="1" lang="en-US">
                <a:solidFill>
                  <a:srgbClr val="FF6600"/>
                </a:solidFill>
                <a:latin typeface="Calibri"/>
                <a:ea typeface="Calibri"/>
                <a:cs typeface="Calibri"/>
                <a:sym typeface="Calibri"/>
              </a:rPr>
              <a:t>Web sitemize göz atın!</a:t>
            </a:r>
            <a:endParaRPr b="1">
              <a:solidFill>
                <a:srgbClr val="FF6600"/>
              </a:solidFill>
              <a:latin typeface="Calibri"/>
              <a:ea typeface="Calibri"/>
              <a:cs typeface="Calibri"/>
              <a:sym typeface="Calibri"/>
            </a:endParaRPr>
          </a:p>
        </p:txBody>
      </p:sp>
      <p:grpSp>
        <p:nvGrpSpPr>
          <p:cNvPr id="199" name="Google Shape;199;p10"/>
          <p:cNvGrpSpPr/>
          <p:nvPr/>
        </p:nvGrpSpPr>
        <p:grpSpPr>
          <a:xfrm>
            <a:off x="472021" y="518649"/>
            <a:ext cx="1128382" cy="847206"/>
            <a:chOff x="8183879" y="1000124"/>
            <a:chExt cx="1562267" cy="1172973"/>
          </a:xfrm>
        </p:grpSpPr>
        <p:sp>
          <p:nvSpPr>
            <p:cNvPr id="200" name="Google Shape;200;p10"/>
            <p:cNvSpPr/>
            <p:nvPr/>
          </p:nvSpPr>
          <p:spPr>
            <a:xfrm>
              <a:off x="8183879" y="1348782"/>
              <a:ext cx="935037" cy="8243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10"/>
            <p:cNvSpPr/>
            <p:nvPr/>
          </p:nvSpPr>
          <p:spPr>
            <a:xfrm>
              <a:off x="8983979" y="1000124"/>
              <a:ext cx="762167"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2" name="Google Shape;202;p10"/>
          <p:cNvSpPr txBox="1"/>
          <p:nvPr>
            <p:ph idx="1" type="body"/>
          </p:nvPr>
        </p:nvSpPr>
        <p:spPr>
          <a:xfrm>
            <a:off x="1000450" y="3067026"/>
            <a:ext cx="3253498" cy="145700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a:t>Web sitesinde proje hakkında bilgi edinebilir, yarışma kurallarına ulaşabilir ve katılımcı olabilirsiniz</a:t>
            </a:r>
            <a:endParaRPr/>
          </a:p>
        </p:txBody>
      </p:sp>
      <p:pic>
        <p:nvPicPr>
          <p:cNvPr id="203" name="Google Shape;203;p10"/>
          <p:cNvPicPr preferRelativeResize="0"/>
          <p:nvPr/>
        </p:nvPicPr>
        <p:blipFill rotWithShape="1">
          <a:blip r:embed="rId3">
            <a:alphaModFix/>
          </a:blip>
          <a:srcRect b="1" l="0" r="2" t="3175"/>
          <a:stretch/>
        </p:blipFill>
        <p:spPr>
          <a:xfrm>
            <a:off x="4636963" y="10"/>
            <a:ext cx="7555037" cy="3383270"/>
          </a:xfrm>
          <a:prstGeom prst="rect">
            <a:avLst/>
          </a:prstGeom>
          <a:noFill/>
          <a:ln>
            <a:noFill/>
          </a:ln>
        </p:spPr>
      </p:pic>
      <p:pic>
        <p:nvPicPr>
          <p:cNvPr descr="metin içeren bir resim&#10;&#10;Açıklama otomatik olarak oluşturuldu" id="204" name="Google Shape;204;p10"/>
          <p:cNvPicPr preferRelativeResize="0"/>
          <p:nvPr/>
        </p:nvPicPr>
        <p:blipFill rotWithShape="1">
          <a:blip r:embed="rId4">
            <a:alphaModFix/>
          </a:blip>
          <a:srcRect b="6017" l="0" r="-2" t="19479"/>
          <a:stretch/>
        </p:blipFill>
        <p:spPr>
          <a:xfrm>
            <a:off x="4639056" y="3474720"/>
            <a:ext cx="7552944" cy="3165231"/>
          </a:xfrm>
          <a:prstGeom prst="rect">
            <a:avLst/>
          </a:prstGeom>
          <a:noFill/>
          <a:ln>
            <a:noFill/>
          </a:ln>
        </p:spPr>
      </p:pic>
      <p:sp>
        <p:nvSpPr>
          <p:cNvPr id="205" name="Google Shape;205;p10"/>
          <p:cNvSpPr txBox="1"/>
          <p:nvPr/>
        </p:nvSpPr>
        <p:spPr>
          <a:xfrm>
            <a:off x="1049900" y="4411000"/>
            <a:ext cx="4911900" cy="2031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u="sng">
                <a:solidFill>
                  <a:schemeClr val="hlink"/>
                </a:solidFill>
                <a:latin typeface="Calibri"/>
                <a:ea typeface="Calibri"/>
                <a:cs typeface="Calibri"/>
                <a:sym typeface="Calibri"/>
                <a:hlinkClick r:id="rId5"/>
              </a:rPr>
              <a:t>www.creactiveproject.com</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Projeye katılmak için:</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u="sng">
                <a:solidFill>
                  <a:schemeClr val="hlink"/>
                </a:solidFill>
                <a:latin typeface="Calibri"/>
                <a:ea typeface="Calibri"/>
                <a:cs typeface="Calibri"/>
                <a:sym typeface="Calibri"/>
                <a:hlinkClick r:id="rId6"/>
              </a:rPr>
              <a:t>https://www.creactiveproject.com/participate</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g10bd94de92d_0_12"/>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1" name="Google Shape;211;g10bd94de92d_0_12"/>
          <p:cNvSpPr txBox="1"/>
          <p:nvPr>
            <p:ph type="title"/>
          </p:nvPr>
        </p:nvSpPr>
        <p:spPr>
          <a:xfrm>
            <a:off x="838200" y="825620"/>
            <a:ext cx="10515600" cy="619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6600"/>
              </a:buClr>
              <a:buSzPts val="3960"/>
              <a:buFont typeface="Calibri"/>
              <a:buNone/>
            </a:pPr>
            <a:r>
              <a:rPr b="1" lang="en-US" sz="4460">
                <a:solidFill>
                  <a:schemeClr val="lt1"/>
                </a:solidFill>
              </a:rPr>
              <a:t>Creactive Yarışma Kuralları</a:t>
            </a:r>
            <a:endParaRPr b="1" sz="4460">
              <a:solidFill>
                <a:schemeClr val="lt1"/>
              </a:solidFill>
            </a:endParaRPr>
          </a:p>
          <a:p>
            <a:pPr indent="0" lvl="0" marL="0" rtl="0" algn="ctr">
              <a:lnSpc>
                <a:spcPct val="90000"/>
              </a:lnSpc>
              <a:spcBef>
                <a:spcPts val="0"/>
              </a:spcBef>
              <a:spcAft>
                <a:spcPts val="0"/>
              </a:spcAft>
              <a:buClr>
                <a:srgbClr val="FFFFFF"/>
              </a:buClr>
              <a:buSzPts val="3960"/>
              <a:buFont typeface="Calibri"/>
              <a:buNone/>
            </a:pPr>
            <a:r>
              <a:t/>
            </a:r>
            <a:endParaRPr b="1" sz="3959">
              <a:solidFill>
                <a:srgbClr val="FFFFFF"/>
              </a:solidFill>
            </a:endParaRPr>
          </a:p>
        </p:txBody>
      </p:sp>
      <p:sp>
        <p:nvSpPr>
          <p:cNvPr id="212" name="Google Shape;212;g10bd94de92d_0_12"/>
          <p:cNvSpPr/>
          <p:nvPr/>
        </p:nvSpPr>
        <p:spPr>
          <a:xfrm>
            <a:off x="579500" y="1261875"/>
            <a:ext cx="11307600" cy="5094600"/>
          </a:xfrm>
          <a:prstGeom prst="roundRect">
            <a:avLst>
              <a:gd fmla="val 3174" name="adj"/>
            </a:avLst>
          </a:prstGeom>
          <a:solidFill>
            <a:schemeClr val="lt1">
              <a:alpha val="949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pic>
        <p:nvPicPr>
          <p:cNvPr descr="metin içeren bir resim&#10;&#10;Açıklama otomatik olarak oluşturuldu" id="213" name="Google Shape;213;g10bd94de92d_0_12"/>
          <p:cNvPicPr preferRelativeResize="0"/>
          <p:nvPr/>
        </p:nvPicPr>
        <p:blipFill rotWithShape="1">
          <a:blip r:embed="rId3">
            <a:alphaModFix/>
          </a:blip>
          <a:srcRect b="0" l="0" r="0" t="0"/>
          <a:stretch/>
        </p:blipFill>
        <p:spPr>
          <a:xfrm>
            <a:off x="9101837" y="5717672"/>
            <a:ext cx="2267909" cy="493819"/>
          </a:xfrm>
          <a:prstGeom prst="rect">
            <a:avLst/>
          </a:prstGeom>
          <a:noFill/>
          <a:ln>
            <a:noFill/>
          </a:ln>
        </p:spPr>
      </p:pic>
      <p:sp>
        <p:nvSpPr>
          <p:cNvPr id="214" name="Google Shape;214;g10bd94de92d_0_12"/>
          <p:cNvSpPr txBox="1"/>
          <p:nvPr>
            <p:ph idx="1" type="body"/>
          </p:nvPr>
        </p:nvSpPr>
        <p:spPr>
          <a:xfrm>
            <a:off x="618950" y="1444825"/>
            <a:ext cx="11228700" cy="4517100"/>
          </a:xfrm>
          <a:prstGeom prst="rect">
            <a:avLst/>
          </a:prstGeom>
          <a:noFill/>
          <a:ln>
            <a:noFill/>
          </a:ln>
        </p:spPr>
        <p:txBody>
          <a:bodyPr anchorCtr="0" anchor="t" bIns="45700" lIns="91425" spcFirstLastPara="1" rIns="91425" wrap="square" tIns="45700">
            <a:noAutofit/>
          </a:bodyPr>
          <a:lstStyle/>
          <a:p>
            <a:pPr indent="0" lvl="0" marL="63500" rtl="0" algn="just">
              <a:lnSpc>
                <a:spcPct val="150000"/>
              </a:lnSpc>
              <a:spcBef>
                <a:spcPts val="0"/>
              </a:spcBef>
              <a:spcAft>
                <a:spcPts val="0"/>
              </a:spcAft>
              <a:buClr>
                <a:schemeClr val="dk1"/>
              </a:buClr>
              <a:buSzPts val="1100"/>
              <a:buNone/>
            </a:pPr>
            <a:r>
              <a:rPr b="1" lang="en-US" sz="1800">
                <a:latin typeface="Trebuchet MS"/>
                <a:ea typeface="Trebuchet MS"/>
                <a:cs typeface="Trebuchet MS"/>
                <a:sym typeface="Trebuchet MS"/>
              </a:rPr>
              <a:t>Bu yarışmanın amaçları doğrultusunda, yarışmaya “Kayıt”, katılımcı tarafından geliştirilen herhangi bir görsel sanat eseridir (örn. resim, heykel, fotoğraf, çizim, kolaj, dijital sanat vb.). Sanat eseri bir sosyal içerme (social inclusion) konusuna odaklanmalı ve toplumda olumlu değişimi savunmalıdır.</a:t>
            </a:r>
            <a:endParaRPr b="1" sz="1800">
              <a:latin typeface="Trebuchet MS"/>
              <a:ea typeface="Trebuchet MS"/>
              <a:cs typeface="Trebuchet MS"/>
              <a:sym typeface="Trebuchet MS"/>
            </a:endParaRPr>
          </a:p>
          <a:p>
            <a:pPr indent="0" lvl="0" marL="63500" rtl="0" algn="just">
              <a:lnSpc>
                <a:spcPct val="150000"/>
              </a:lnSpc>
              <a:spcBef>
                <a:spcPts val="0"/>
              </a:spcBef>
              <a:spcAft>
                <a:spcPts val="0"/>
              </a:spcAft>
              <a:buClr>
                <a:schemeClr val="dk1"/>
              </a:buClr>
              <a:buSzPts val="1100"/>
              <a:buNone/>
            </a:pPr>
            <a:r>
              <a:t/>
            </a:r>
            <a:endParaRPr b="1" sz="1800">
              <a:latin typeface="Trebuchet MS"/>
              <a:ea typeface="Trebuchet MS"/>
              <a:cs typeface="Trebuchet MS"/>
              <a:sym typeface="Trebuchet MS"/>
            </a:endParaRPr>
          </a:p>
          <a:p>
            <a:pPr indent="0" lvl="0" marL="63500" rtl="0" algn="just">
              <a:lnSpc>
                <a:spcPct val="150000"/>
              </a:lnSpc>
              <a:spcBef>
                <a:spcPts val="0"/>
              </a:spcBef>
              <a:spcAft>
                <a:spcPts val="0"/>
              </a:spcAft>
              <a:buClr>
                <a:schemeClr val="dk1"/>
              </a:buClr>
              <a:buSzPts val="1100"/>
              <a:buNone/>
            </a:pPr>
            <a:r>
              <a:rPr b="1" lang="en-US" sz="1800">
                <a:highlight>
                  <a:srgbClr val="FFFF00"/>
                </a:highlight>
                <a:latin typeface="Trebuchet MS"/>
                <a:ea typeface="Trebuchet MS"/>
                <a:cs typeface="Trebuchet MS"/>
                <a:sym typeface="Trebuchet MS"/>
              </a:rPr>
              <a:t>Son Katılım Tarihi: 15 Şubat 2022</a:t>
            </a:r>
            <a:endParaRPr b="1" sz="1800">
              <a:highlight>
                <a:srgbClr val="FFFF00"/>
              </a:highlight>
              <a:latin typeface="Trebuchet MS"/>
              <a:ea typeface="Trebuchet MS"/>
              <a:cs typeface="Trebuchet MS"/>
              <a:sym typeface="Trebuchet MS"/>
            </a:endParaRPr>
          </a:p>
          <a:p>
            <a:pPr indent="0" lvl="0" marL="63500" rtl="0" algn="just">
              <a:lnSpc>
                <a:spcPct val="150000"/>
              </a:lnSpc>
              <a:spcBef>
                <a:spcPts val="0"/>
              </a:spcBef>
              <a:spcAft>
                <a:spcPts val="0"/>
              </a:spcAft>
              <a:buClr>
                <a:schemeClr val="dk1"/>
              </a:buClr>
              <a:buSzPts val="1100"/>
              <a:buNone/>
            </a:pPr>
            <a:r>
              <a:t/>
            </a:r>
            <a:endParaRPr b="1" sz="1800">
              <a:highlight>
                <a:srgbClr val="FFFF00"/>
              </a:highlight>
              <a:latin typeface="Trebuchet MS"/>
              <a:ea typeface="Trebuchet MS"/>
              <a:cs typeface="Trebuchet MS"/>
              <a:sym typeface="Trebuchet MS"/>
            </a:endParaRPr>
          </a:p>
          <a:p>
            <a:pPr indent="0" lvl="0" marL="63500" rtl="0" algn="just">
              <a:lnSpc>
                <a:spcPct val="150000"/>
              </a:lnSpc>
              <a:spcBef>
                <a:spcPts val="0"/>
              </a:spcBef>
              <a:spcAft>
                <a:spcPts val="0"/>
              </a:spcAft>
              <a:buClr>
                <a:schemeClr val="dk1"/>
              </a:buClr>
              <a:buSzPts val="1100"/>
              <a:buNone/>
            </a:pPr>
            <a:r>
              <a:rPr b="1" lang="en-US" sz="1800">
                <a:latin typeface="Trebuchet MS"/>
                <a:ea typeface="Trebuchet MS"/>
                <a:cs typeface="Trebuchet MS"/>
                <a:sym typeface="Trebuchet MS"/>
              </a:rPr>
              <a:t>Nasıl Katılabilirim?</a:t>
            </a:r>
            <a:endParaRPr b="1" sz="1800">
              <a:latin typeface="Trebuchet MS"/>
              <a:ea typeface="Trebuchet MS"/>
              <a:cs typeface="Trebuchet MS"/>
              <a:sym typeface="Trebuchet MS"/>
            </a:endParaRPr>
          </a:p>
          <a:p>
            <a:pPr indent="0" lvl="0" marL="63500" rtl="0" algn="just">
              <a:lnSpc>
                <a:spcPct val="150000"/>
              </a:lnSpc>
              <a:spcBef>
                <a:spcPts val="0"/>
              </a:spcBef>
              <a:spcAft>
                <a:spcPts val="0"/>
              </a:spcAft>
              <a:buClr>
                <a:schemeClr val="dk1"/>
              </a:buClr>
              <a:buSzPts val="1100"/>
              <a:buNone/>
            </a:pPr>
            <a:r>
              <a:rPr b="1" lang="en-US" sz="1800">
                <a:latin typeface="Trebuchet MS"/>
                <a:ea typeface="Trebuchet MS"/>
                <a:cs typeface="Trebuchet MS"/>
                <a:sym typeface="Trebuchet MS"/>
              </a:rPr>
              <a:t>Tüm başvurular Google Form</a:t>
            </a:r>
            <a:r>
              <a:rPr lang="en-US" sz="1800">
                <a:latin typeface="Trebuchet MS"/>
                <a:ea typeface="Trebuchet MS"/>
                <a:cs typeface="Trebuchet MS"/>
                <a:sym typeface="Trebuchet MS"/>
              </a:rPr>
              <a:t> başvurusu aracılığıyla gönderilmelidir. Google Formunun tüm bölümleri İngilizce olarak doldurulmalı ve yarışmaya kayıt dosyası da iyi kalitede olmalıdır. (</a:t>
            </a:r>
            <a:r>
              <a:rPr lang="en-US" sz="1800" u="sng">
                <a:solidFill>
                  <a:srgbClr val="0000FF"/>
                </a:solidFill>
                <a:latin typeface="Trebuchet MS"/>
                <a:ea typeface="Trebuchet MS"/>
                <a:cs typeface="Trebuchet MS"/>
                <a:sym typeface="Trebuchet MS"/>
                <a:hlinkClick r:id="rId4">
                  <a:extLst>
                    <a:ext uri="{A12FA001-AC4F-418D-AE19-62706E023703}">
                      <ahyp:hlinkClr val="tx"/>
                    </a:ext>
                  </a:extLst>
                </a:hlinkClick>
              </a:rPr>
              <a:t>https://www.creactiveproject.com/participate</a:t>
            </a:r>
            <a:r>
              <a:rPr lang="en-US" sz="1800">
                <a:latin typeface="Trebuchet MS"/>
                <a:ea typeface="Trebuchet MS"/>
                <a:cs typeface="Trebuchet MS"/>
                <a:sym typeface="Trebuchet MS"/>
              </a:rPr>
              <a:t>) adresindeki form doldurularak yarışmaya katılım sağlanacaktır. </a:t>
            </a:r>
            <a:endParaRPr b="1" sz="1800"/>
          </a:p>
        </p:txBody>
      </p:sp>
      <p:grpSp>
        <p:nvGrpSpPr>
          <p:cNvPr id="215" name="Google Shape;215;g10bd94de92d_0_12"/>
          <p:cNvGrpSpPr/>
          <p:nvPr/>
        </p:nvGrpSpPr>
        <p:grpSpPr>
          <a:xfrm>
            <a:off x="179649" y="152902"/>
            <a:ext cx="1128425" cy="847239"/>
            <a:chOff x="8183879" y="1000124"/>
            <a:chExt cx="1562266" cy="1172974"/>
          </a:xfrm>
        </p:grpSpPr>
        <p:sp>
          <p:nvSpPr>
            <p:cNvPr id="216" name="Google Shape;216;g10bd94de92d_0_12"/>
            <p:cNvSpPr/>
            <p:nvPr/>
          </p:nvSpPr>
          <p:spPr>
            <a:xfrm>
              <a:off x="8183879" y="1348782"/>
              <a:ext cx="935037" cy="82431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g10bd94de92d_0_12"/>
            <p:cNvSpPr/>
            <p:nvPr/>
          </p:nvSpPr>
          <p:spPr>
            <a:xfrm>
              <a:off x="8983979" y="1000124"/>
              <a:ext cx="762166"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pic>
        <p:nvPicPr>
          <p:cNvPr descr="metin, bina, eski, kirli içeren bir resim&#10;&#10;Açıklama otomatik olarak oluşturuldu" id="93" name="Google Shape;93;p2"/>
          <p:cNvPicPr preferRelativeResize="0"/>
          <p:nvPr/>
        </p:nvPicPr>
        <p:blipFill rotWithShape="1">
          <a:blip r:embed="rId3">
            <a:alphaModFix/>
          </a:blip>
          <a:srcRect b="29884" l="0" r="0" t="8631"/>
          <a:stretch/>
        </p:blipFill>
        <p:spPr>
          <a:xfrm>
            <a:off x="20" y="11"/>
            <a:ext cx="12191980" cy="2841664"/>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94" name="Google Shape;94;p2"/>
          <p:cNvSpPr txBox="1"/>
          <p:nvPr>
            <p:ph idx="1" type="body"/>
          </p:nvPr>
        </p:nvSpPr>
        <p:spPr>
          <a:xfrm>
            <a:off x="438250" y="2923032"/>
            <a:ext cx="11315500" cy="2841663"/>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en-US" sz="3600"/>
              <a:t>Covid-19 salgın süreci küresel boyutta toplumsa yalnızlaşmaya neden oldu.</a:t>
            </a:r>
            <a:endParaRPr/>
          </a:p>
          <a:p>
            <a:pPr indent="-228600" lvl="0" marL="228600" rtl="0" algn="l">
              <a:lnSpc>
                <a:spcPct val="90000"/>
              </a:lnSpc>
              <a:spcBef>
                <a:spcPts val="1000"/>
              </a:spcBef>
              <a:spcAft>
                <a:spcPts val="0"/>
              </a:spcAft>
              <a:buClr>
                <a:schemeClr val="dk1"/>
              </a:buClr>
              <a:buSzPts val="3600"/>
              <a:buChar char="•"/>
            </a:pPr>
            <a:r>
              <a:rPr lang="en-US" sz="3600"/>
              <a:t> Bu süreçten en çok etkilenen grupların başında da sosyal dışlanmaya ve sosyal ayrımcılığa maruz kalmış dezavantajlı gençler gelmektedir.</a:t>
            </a:r>
            <a:endParaRPr/>
          </a:p>
        </p:txBody>
      </p:sp>
      <p:pic>
        <p:nvPicPr>
          <p:cNvPr descr="metin içeren bir resim&#10;&#10;Açıklama otomatik olarak oluşturuldu" id="95" name="Google Shape;95;p2"/>
          <p:cNvPicPr preferRelativeResize="0"/>
          <p:nvPr/>
        </p:nvPicPr>
        <p:blipFill rotWithShape="1">
          <a:blip r:embed="rId4">
            <a:alphaModFix/>
          </a:blip>
          <a:srcRect b="0" l="0" r="0" t="0"/>
          <a:stretch/>
        </p:blipFill>
        <p:spPr>
          <a:xfrm>
            <a:off x="9627133" y="6176306"/>
            <a:ext cx="2267266" cy="4953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harita içeren bir resim&#10;&#10;Açıklama otomatik olarak oluşturuldu" id="101" name="Google Shape;101;p3"/>
          <p:cNvPicPr preferRelativeResize="0"/>
          <p:nvPr>
            <p:ph idx="1" type="body"/>
          </p:nvPr>
        </p:nvPicPr>
        <p:blipFill rotWithShape="1">
          <a:blip r:embed="rId3">
            <a:alphaModFix/>
          </a:blip>
          <a:srcRect b="0" l="14538" r="14538" t="0"/>
          <a:stretch/>
        </p:blipFill>
        <p:spPr>
          <a:xfrm rot="5400000">
            <a:off x="1405822" y="-1405821"/>
            <a:ext cx="6858000" cy="9669642"/>
          </a:xfrm>
          <a:prstGeom prst="rect">
            <a:avLst/>
          </a:prstGeom>
          <a:noFill/>
          <a:ln>
            <a:noFill/>
          </a:ln>
        </p:spPr>
      </p:pic>
      <p:sp>
        <p:nvSpPr>
          <p:cNvPr id="102" name="Google Shape;102;p3"/>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3"/>
          <p:cNvSpPr txBox="1"/>
          <p:nvPr>
            <p:ph type="title"/>
          </p:nvPr>
        </p:nvSpPr>
        <p:spPr>
          <a:xfrm>
            <a:off x="7531610" y="365125"/>
            <a:ext cx="3822189" cy="1899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Bu bağlamda…</a:t>
            </a:r>
            <a:endParaRPr/>
          </a:p>
        </p:txBody>
      </p:sp>
      <p:sp>
        <p:nvSpPr>
          <p:cNvPr id="104" name="Google Shape;104;p3"/>
          <p:cNvSpPr txBox="1"/>
          <p:nvPr/>
        </p:nvSpPr>
        <p:spPr>
          <a:xfrm>
            <a:off x="7760072" y="2142653"/>
            <a:ext cx="3822189" cy="37427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Avrupa Birliği Erasmus+ programı  kapsamında desteklenen ,</a:t>
            </a:r>
            <a:endParaRPr/>
          </a:p>
          <a:p>
            <a:pPr indent="107950" lvl="0" marL="0" marR="0" rtl="0" algn="l">
              <a:lnSpc>
                <a:spcPct val="90000"/>
              </a:lnSpc>
              <a:spcBef>
                <a:spcPts val="6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a:p>
            <a:pPr indent="-228600" lvl="0" marL="342900" marR="0" rtl="0" algn="l">
              <a:lnSpc>
                <a:spcPct val="9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     Innovative Thinking Lab.( Türkiye) </a:t>
            </a:r>
            <a:endParaRPr/>
          </a:p>
          <a:p>
            <a:pPr indent="-228600" lvl="0" marL="342900" marR="0" rtl="0" algn="l">
              <a:lnSpc>
                <a:spcPct val="9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     Hashtag Gruppo Giovani (İtalya) ve</a:t>
            </a:r>
            <a:endParaRPr b="0" i="0" sz="1700" u="none" cap="none" strike="noStrike">
              <a:solidFill>
                <a:schemeClr val="dk1"/>
              </a:solidFill>
              <a:latin typeface="Calibri"/>
              <a:ea typeface="Calibri"/>
              <a:cs typeface="Calibri"/>
              <a:sym typeface="Calibri"/>
            </a:endParaRPr>
          </a:p>
          <a:p>
            <a:pPr indent="-228600" lvl="0" marL="342900" marR="0" rtl="0" algn="l">
              <a:lnSpc>
                <a:spcPct val="9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     Neomenioi Informal Youth Group (Yunanistan)   ortaklığında  </a:t>
            </a:r>
            <a:endParaRPr/>
          </a:p>
          <a:p>
            <a:pPr indent="107950" lvl="0" marL="0" marR="0" rtl="0" algn="l">
              <a:lnSpc>
                <a:spcPct val="90000"/>
              </a:lnSpc>
              <a:spcBef>
                <a:spcPts val="6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rgbClr val="800000"/>
              </a:buClr>
              <a:buSzPts val="1700"/>
              <a:buFont typeface="Arial"/>
              <a:buChar char="•"/>
            </a:pPr>
            <a:r>
              <a:rPr b="1" i="0" lang="en-US" sz="1700" u="none" cap="none" strike="noStrike">
                <a:solidFill>
                  <a:srgbClr val="800000"/>
                </a:solidFill>
                <a:latin typeface="Calibri"/>
                <a:ea typeface="Calibri"/>
                <a:cs typeface="Calibri"/>
                <a:sym typeface="Calibri"/>
              </a:rPr>
              <a:t>“Sosyal Dahil Etmede Savunuculuk İçin Yaratıcı Bir Araç Olarak Sanal Müze ” </a:t>
            </a:r>
            <a:endParaRPr/>
          </a:p>
          <a:p>
            <a:pPr indent="0" lvl="0" marL="0" marR="0" rtl="0" algn="l">
              <a:lnSpc>
                <a:spcPct val="9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projesi  hayata geçiyor.</a:t>
            </a:r>
            <a:endParaRPr/>
          </a:p>
        </p:txBody>
      </p:sp>
      <p:pic>
        <p:nvPicPr>
          <p:cNvPr descr="metin içeren bir resim&#10;&#10;Açıklama otomatik olarak oluşturuldu" id="105" name="Google Shape;105;p3"/>
          <p:cNvPicPr preferRelativeResize="0"/>
          <p:nvPr/>
        </p:nvPicPr>
        <p:blipFill rotWithShape="1">
          <a:blip r:embed="rId4">
            <a:alphaModFix/>
          </a:blip>
          <a:srcRect b="0" l="0" r="0" t="0"/>
          <a:stretch/>
        </p:blipFill>
        <p:spPr>
          <a:xfrm>
            <a:off x="9669643" y="6245190"/>
            <a:ext cx="2267266" cy="4953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4"/>
          <p:cNvSpPr/>
          <p:nvPr/>
        </p:nvSpPr>
        <p:spPr>
          <a:xfrm>
            <a:off x="-1" y="0"/>
            <a:ext cx="5093209"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4"/>
          <p:cNvSpPr txBox="1"/>
          <p:nvPr>
            <p:ph type="title"/>
          </p:nvPr>
        </p:nvSpPr>
        <p:spPr>
          <a:xfrm>
            <a:off x="524741" y="620392"/>
            <a:ext cx="3808268" cy="55046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Calibri"/>
              <a:buNone/>
            </a:pPr>
            <a:r>
              <a:rPr b="1" lang="en-US" sz="6000">
                <a:solidFill>
                  <a:schemeClr val="lt1"/>
                </a:solidFill>
              </a:rPr>
              <a:t>Projenin Amacı</a:t>
            </a:r>
            <a:endParaRPr b="1" sz="6000">
              <a:solidFill>
                <a:schemeClr val="lt1"/>
              </a:solidFill>
            </a:endParaRPr>
          </a:p>
        </p:txBody>
      </p:sp>
      <p:grpSp>
        <p:nvGrpSpPr>
          <p:cNvPr id="112" name="Google Shape;112;p4"/>
          <p:cNvGrpSpPr/>
          <p:nvPr/>
        </p:nvGrpSpPr>
        <p:grpSpPr>
          <a:xfrm>
            <a:off x="5585209" y="2102114"/>
            <a:ext cx="6030000" cy="2541243"/>
            <a:chOff x="116820" y="1481722"/>
            <a:chExt cx="6030000" cy="2541243"/>
          </a:xfrm>
        </p:grpSpPr>
        <p:sp>
          <p:nvSpPr>
            <p:cNvPr id="113" name="Google Shape;113;p4"/>
            <p:cNvSpPr/>
            <p:nvPr/>
          </p:nvSpPr>
          <p:spPr>
            <a:xfrm>
              <a:off x="611820" y="1481722"/>
              <a:ext cx="810000" cy="810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116820" y="2672965"/>
              <a:ext cx="1800000" cy="135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txBox="1"/>
            <p:nvPr/>
          </p:nvSpPr>
          <p:spPr>
            <a:xfrm>
              <a:off x="116820" y="2672965"/>
              <a:ext cx="1800000" cy="135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Gençleri sanat ve yaratıcılık yoluyla bağlayabilen, meşgul edebilen ve güçlendirebilen bir sanal müze yaratmak</a:t>
              </a:r>
              <a:endParaRPr b="0" i="0" sz="1600" u="none" cap="none" strike="noStrike">
                <a:solidFill>
                  <a:schemeClr val="dk1"/>
                </a:solidFill>
                <a:latin typeface="Calibri"/>
                <a:ea typeface="Calibri"/>
                <a:cs typeface="Calibri"/>
                <a:sym typeface="Calibri"/>
              </a:endParaRPr>
            </a:p>
          </p:txBody>
        </p:sp>
        <p:sp>
          <p:nvSpPr>
            <p:cNvPr id="116" name="Google Shape;116;p4"/>
            <p:cNvSpPr/>
            <p:nvPr/>
          </p:nvSpPr>
          <p:spPr>
            <a:xfrm>
              <a:off x="2726820" y="1481722"/>
              <a:ext cx="810000" cy="810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2231820" y="2672965"/>
              <a:ext cx="1800000" cy="135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txBox="1"/>
            <p:nvPr/>
          </p:nvSpPr>
          <p:spPr>
            <a:xfrm>
              <a:off x="2231820" y="2672965"/>
              <a:ext cx="1800000" cy="135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Calibri"/>
                <a:buNone/>
              </a:pPr>
              <a:r>
                <a:rPr b="0" i="0" lang="en-US" sz="1500" u="none" cap="none" strike="noStrike">
                  <a:solidFill>
                    <a:schemeClr val="dk1"/>
                  </a:solidFill>
                  <a:latin typeface="Calibri"/>
                  <a:ea typeface="Calibri"/>
                  <a:cs typeface="Calibri"/>
                  <a:sym typeface="Calibri"/>
                </a:rPr>
                <a:t>Avrupa düzeyinde gençlik çalışanları, okullar ve sosyal kuruluşlar arasında sürdürülebilir bağlantılar oluşturmak</a:t>
              </a:r>
              <a:endParaRPr b="0" i="0" sz="1500" u="none" cap="none" strike="noStrike">
                <a:solidFill>
                  <a:schemeClr val="dk1"/>
                </a:solidFill>
                <a:latin typeface="Calibri"/>
                <a:ea typeface="Calibri"/>
                <a:cs typeface="Calibri"/>
                <a:sym typeface="Calibri"/>
              </a:endParaRPr>
            </a:p>
          </p:txBody>
        </p:sp>
        <p:sp>
          <p:nvSpPr>
            <p:cNvPr id="119" name="Google Shape;119;p4"/>
            <p:cNvSpPr/>
            <p:nvPr/>
          </p:nvSpPr>
          <p:spPr>
            <a:xfrm>
              <a:off x="4841820" y="1481722"/>
              <a:ext cx="810000" cy="8100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4346820" y="2672965"/>
              <a:ext cx="1800000" cy="135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txBox="1"/>
            <p:nvPr/>
          </p:nvSpPr>
          <p:spPr>
            <a:xfrm>
              <a:off x="4346820" y="2672965"/>
              <a:ext cx="1800000" cy="135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Calibri"/>
                <a:buNone/>
              </a:pPr>
              <a:r>
                <a:rPr b="0" i="0" lang="en-US" sz="1500" u="none" cap="none" strike="noStrike">
                  <a:solidFill>
                    <a:schemeClr val="dk1"/>
                  </a:solidFill>
                  <a:latin typeface="Calibri"/>
                  <a:ea typeface="Calibri"/>
                  <a:cs typeface="Calibri"/>
                  <a:sym typeface="Calibri"/>
                </a:rPr>
                <a:t>Sanat ve yaratıcılığı öğrenme ve dijital yeterliliklerin geliştirilmesi için birer araç olarak teşvik etmektir.</a:t>
              </a:r>
              <a:endParaRPr b="0" i="0" sz="1500" u="none" cap="none" strike="noStrike">
                <a:solidFill>
                  <a:schemeClr val="dk1"/>
                </a:solidFill>
                <a:latin typeface="Calibri"/>
                <a:ea typeface="Calibri"/>
                <a:cs typeface="Calibri"/>
                <a:sym typeface="Calibri"/>
              </a:endParaRPr>
            </a:p>
          </p:txBody>
        </p:sp>
      </p:grpSp>
      <p:pic>
        <p:nvPicPr>
          <p:cNvPr descr="metin içeren bir resim&#10;&#10;Açıklama otomatik olarak oluşturuldu" id="122" name="Google Shape;122;p4"/>
          <p:cNvPicPr preferRelativeResize="0"/>
          <p:nvPr/>
        </p:nvPicPr>
        <p:blipFill rotWithShape="1">
          <a:blip r:embed="rId6">
            <a:alphaModFix/>
          </a:blip>
          <a:srcRect b="0" l="0" r="0" t="0"/>
          <a:stretch/>
        </p:blipFill>
        <p:spPr>
          <a:xfrm>
            <a:off x="9755538" y="6237608"/>
            <a:ext cx="2267266" cy="4953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5"/>
          <p:cNvSpPr txBox="1"/>
          <p:nvPr>
            <p:ph type="title"/>
          </p:nvPr>
        </p:nvSpPr>
        <p:spPr>
          <a:xfrm>
            <a:off x="836676" y="59520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a:t>Katılımcılar</a:t>
            </a:r>
            <a:endParaRPr b="1" sz="5400"/>
          </a:p>
        </p:txBody>
      </p:sp>
      <p:sp>
        <p:nvSpPr>
          <p:cNvPr id="129" name="Google Shape;129;p5"/>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30" name="Google Shape;130;p5"/>
          <p:cNvGrpSpPr/>
          <p:nvPr/>
        </p:nvGrpSpPr>
        <p:grpSpPr>
          <a:xfrm>
            <a:off x="665988" y="2816516"/>
            <a:ext cx="10515599" cy="2190202"/>
            <a:chOff x="0" y="1030878"/>
            <a:chExt cx="10515599" cy="2190202"/>
          </a:xfrm>
        </p:grpSpPr>
        <p:sp>
          <p:nvSpPr>
            <p:cNvPr id="131" name="Google Shape;131;p5"/>
            <p:cNvSpPr/>
            <p:nvPr/>
          </p:nvSpPr>
          <p:spPr>
            <a:xfrm>
              <a:off x="0" y="1030878"/>
              <a:ext cx="2957512" cy="1878020"/>
            </a:xfrm>
            <a:prstGeom prst="roundRect">
              <a:avLst>
                <a:gd fmla="val 10000"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a:off x="328612" y="1343060"/>
              <a:ext cx="2957512" cy="1878020"/>
            </a:xfrm>
            <a:prstGeom prst="roundRect">
              <a:avLst>
                <a:gd fmla="val 10000" name="adj"/>
              </a:avLst>
            </a:prstGeom>
            <a:solidFill>
              <a:schemeClr val="lt1">
                <a:alpha val="89803"/>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txBox="1"/>
            <p:nvPr/>
          </p:nvSpPr>
          <p:spPr>
            <a:xfrm>
              <a:off x="383617" y="1398065"/>
              <a:ext cx="2847502" cy="1768010"/>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Calibri"/>
                <a:buNone/>
              </a:pPr>
              <a:r>
                <a:rPr b="0" i="0" lang="en-US" sz="2200" u="none" cap="none" strike="noStrike">
                  <a:solidFill>
                    <a:schemeClr val="dk1"/>
                  </a:solidFill>
                  <a:latin typeface="Calibri"/>
                  <a:ea typeface="Calibri"/>
                  <a:cs typeface="Calibri"/>
                  <a:sym typeface="Calibri"/>
                </a:rPr>
                <a:t>Proje 13-25 yaş aralığındaki Avrupalı gençleri kapsar.</a:t>
              </a:r>
              <a:endParaRPr b="0" i="0" sz="2200" u="none" cap="none" strike="noStrike">
                <a:solidFill>
                  <a:schemeClr val="dk1"/>
                </a:solidFill>
                <a:latin typeface="Calibri"/>
                <a:ea typeface="Calibri"/>
                <a:cs typeface="Calibri"/>
                <a:sym typeface="Calibri"/>
              </a:endParaRPr>
            </a:p>
          </p:txBody>
        </p:sp>
        <p:sp>
          <p:nvSpPr>
            <p:cNvPr id="134" name="Google Shape;134;p5"/>
            <p:cNvSpPr/>
            <p:nvPr/>
          </p:nvSpPr>
          <p:spPr>
            <a:xfrm>
              <a:off x="3614737" y="1030878"/>
              <a:ext cx="2957512" cy="1878020"/>
            </a:xfrm>
            <a:prstGeom prst="roundRect">
              <a:avLst>
                <a:gd fmla="val 10000"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3943350" y="1343060"/>
              <a:ext cx="2957512" cy="1878020"/>
            </a:xfrm>
            <a:prstGeom prst="roundRect">
              <a:avLst>
                <a:gd fmla="val 10000" name="adj"/>
              </a:avLst>
            </a:prstGeom>
            <a:solidFill>
              <a:schemeClr val="lt1">
                <a:alpha val="89803"/>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txBox="1"/>
            <p:nvPr/>
          </p:nvSpPr>
          <p:spPr>
            <a:xfrm>
              <a:off x="3998355" y="1398065"/>
              <a:ext cx="2847502" cy="1768010"/>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Calibri"/>
                <a:buNone/>
              </a:pPr>
              <a:r>
                <a:rPr b="0" i="0" lang="en-US" sz="2200" u="none" cap="none" strike="noStrike">
                  <a:solidFill>
                    <a:schemeClr val="dk1"/>
                  </a:solidFill>
                  <a:latin typeface="Calibri"/>
                  <a:ea typeface="Calibri"/>
                  <a:cs typeface="Calibri"/>
                  <a:sym typeface="Calibri"/>
                </a:rPr>
                <a:t>Geniş yaş aralığı nedeniyle faaliyetler iki alt kategori(13-17 ve 18-25) için geliştirilecektir.</a:t>
              </a:r>
              <a:endParaRPr b="0" i="0" sz="2200" u="none" cap="none" strike="noStrike">
                <a:solidFill>
                  <a:schemeClr val="dk1"/>
                </a:solidFill>
                <a:latin typeface="Calibri"/>
                <a:ea typeface="Calibri"/>
                <a:cs typeface="Calibri"/>
                <a:sym typeface="Calibri"/>
              </a:endParaRPr>
            </a:p>
          </p:txBody>
        </p:sp>
        <p:sp>
          <p:nvSpPr>
            <p:cNvPr id="137" name="Google Shape;137;p5"/>
            <p:cNvSpPr/>
            <p:nvPr/>
          </p:nvSpPr>
          <p:spPr>
            <a:xfrm>
              <a:off x="7229475" y="1030878"/>
              <a:ext cx="2957512" cy="1878020"/>
            </a:xfrm>
            <a:prstGeom prst="roundRect">
              <a:avLst>
                <a:gd fmla="val 10000"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a:off x="7558087" y="1343060"/>
              <a:ext cx="2957512" cy="1878020"/>
            </a:xfrm>
            <a:prstGeom prst="roundRect">
              <a:avLst>
                <a:gd fmla="val 10000" name="adj"/>
              </a:avLst>
            </a:prstGeom>
            <a:solidFill>
              <a:schemeClr val="lt1">
                <a:alpha val="89803"/>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txBox="1"/>
            <p:nvPr/>
          </p:nvSpPr>
          <p:spPr>
            <a:xfrm>
              <a:off x="7613092" y="1398065"/>
              <a:ext cx="2847502" cy="1768010"/>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Calibri"/>
                <a:buNone/>
              </a:pPr>
              <a:r>
                <a:rPr b="0" i="0" lang="en-US" sz="2200" u="none" cap="none" strike="noStrike">
                  <a:solidFill>
                    <a:schemeClr val="dk1"/>
                  </a:solidFill>
                  <a:latin typeface="Calibri"/>
                  <a:ea typeface="Calibri"/>
                  <a:cs typeface="Calibri"/>
                  <a:sym typeface="Calibri"/>
                </a:rPr>
                <a:t>Kısıtlı imkanlara sahip ve özellikle sosyal engelleri olan en az 30 gence özel önem gösterilecektir.</a:t>
              </a:r>
              <a:endParaRPr b="0" i="0" sz="2200" u="none" cap="none" strike="noStrike">
                <a:solidFill>
                  <a:schemeClr val="dk1"/>
                </a:solidFill>
                <a:latin typeface="Calibri"/>
                <a:ea typeface="Calibri"/>
                <a:cs typeface="Calibri"/>
                <a:sym typeface="Calibri"/>
              </a:endParaRPr>
            </a:p>
          </p:txBody>
        </p:sp>
      </p:grpSp>
      <p:pic>
        <p:nvPicPr>
          <p:cNvPr descr="metin içeren bir resim&#10;&#10;Açıklama otomatik olarak oluşturuldu" id="140" name="Google Shape;140;p5"/>
          <p:cNvPicPr preferRelativeResize="0"/>
          <p:nvPr/>
        </p:nvPicPr>
        <p:blipFill rotWithShape="1">
          <a:blip r:embed="rId3">
            <a:alphaModFix/>
          </a:blip>
          <a:srcRect b="0" l="0" r="0" t="0"/>
          <a:stretch/>
        </p:blipFill>
        <p:spPr>
          <a:xfrm>
            <a:off x="9503348" y="6127576"/>
            <a:ext cx="2267266" cy="4953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838200" y="64744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en-US" sz="6000"/>
              <a:t>Metod</a:t>
            </a:r>
            <a:endParaRPr b="1" sz="6000"/>
          </a:p>
        </p:txBody>
      </p:sp>
      <p:sp>
        <p:nvSpPr>
          <p:cNvPr id="146" name="Google Shape;146;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sz="2800"/>
              <a:t>Sanal müze için bir fikir araştırma , fikir alışverişi ve içerik hazırlanması yoluyla genç gruplarının web sitesi oluşturma yetkinliklerinin online olarak öğrenilmesi için sanal müzenin bir hazırlık aşaması öngörülmektedir.</a:t>
            </a:r>
            <a:endParaRPr/>
          </a:p>
          <a:p>
            <a:pPr indent="-228600" lvl="0" marL="228600" rtl="0" algn="l">
              <a:lnSpc>
                <a:spcPct val="90000"/>
              </a:lnSpc>
              <a:spcBef>
                <a:spcPts val="1000"/>
              </a:spcBef>
              <a:spcAft>
                <a:spcPts val="0"/>
              </a:spcAft>
              <a:buClr>
                <a:schemeClr val="dk1"/>
              </a:buClr>
              <a:buSzPct val="100000"/>
              <a:buChar char="•"/>
            </a:pPr>
            <a:r>
              <a:rPr lang="en-US" sz="2800"/>
              <a:t>4 farklı ülke aracılığıyla yaşa bağlı olarak iki gruba ayrılan gençlere yönelik bir sanat yarışması düzenlenecek.</a:t>
            </a:r>
            <a:endParaRPr/>
          </a:p>
          <a:p>
            <a:pPr indent="-228600" lvl="0" marL="228600" rtl="0" algn="l">
              <a:lnSpc>
                <a:spcPct val="90000"/>
              </a:lnSpc>
              <a:spcBef>
                <a:spcPts val="1000"/>
              </a:spcBef>
              <a:spcAft>
                <a:spcPts val="0"/>
              </a:spcAft>
              <a:buClr>
                <a:schemeClr val="dk1"/>
              </a:buClr>
              <a:buSzPct val="100000"/>
              <a:buChar char="•"/>
            </a:pPr>
            <a:r>
              <a:rPr lang="en-US" sz="2800"/>
              <a:t>Yarışma çerçevesinde sanat eserleri sosyal dahil etme konusu etrafında oluşturulacak. Aynı zamanda yarışmada değişimin teşviki ve sosyal dahil etme savunuculuğu konularına odaklanılacak.</a:t>
            </a:r>
            <a:endParaRPr/>
          </a:p>
          <a:p>
            <a:pPr indent="-228600" lvl="0" marL="228600" rtl="0" algn="l">
              <a:lnSpc>
                <a:spcPct val="90000"/>
              </a:lnSpc>
              <a:spcBef>
                <a:spcPts val="1000"/>
              </a:spcBef>
              <a:spcAft>
                <a:spcPts val="0"/>
              </a:spcAft>
              <a:buClr>
                <a:schemeClr val="dk1"/>
              </a:buClr>
              <a:buSzPct val="100000"/>
              <a:buChar char="•"/>
            </a:pPr>
            <a:r>
              <a:rPr lang="en-US" sz="2800"/>
              <a:t>Sanat eserinin yanı sıra, gençler belirlenen sosyal sorunu ve sanat eserinin toplumu daha kapsayıcı hale getirmek için hangi eylemi teşvik ettiğini açıklayan İngilizce bir metin yazacaklar.</a:t>
            </a:r>
            <a:endParaRPr/>
          </a:p>
          <a:p>
            <a:pPr indent="-228600" lvl="0" marL="228600" rtl="0" algn="l">
              <a:lnSpc>
                <a:spcPct val="90000"/>
              </a:lnSpc>
              <a:spcBef>
                <a:spcPts val="1000"/>
              </a:spcBef>
              <a:spcAft>
                <a:spcPts val="0"/>
              </a:spcAft>
              <a:buClr>
                <a:schemeClr val="dk1"/>
              </a:buClr>
              <a:buSzPct val="100000"/>
              <a:buChar char="•"/>
            </a:pPr>
            <a:r>
              <a:rPr lang="en-US" sz="2800"/>
              <a:t>Eserler akran değerlendirmesi yoluyla oylanacak. Kazananlar çevrimiçi olarak duyurulacak ve tüm gençlere Youthpass sertifikası verilecektir.</a:t>
            </a:r>
            <a:endParaRPr/>
          </a:p>
          <a:p>
            <a:pPr indent="-64135" lvl="0" marL="228600" rtl="0" algn="l">
              <a:lnSpc>
                <a:spcPct val="150000"/>
              </a:lnSpc>
              <a:spcBef>
                <a:spcPts val="1000"/>
              </a:spcBef>
              <a:spcAft>
                <a:spcPts val="0"/>
              </a:spcAft>
              <a:buClr>
                <a:schemeClr val="dk1"/>
              </a:buClr>
              <a:buSzPct val="100000"/>
              <a:buNone/>
            </a:pPr>
            <a:r>
              <a:t/>
            </a:r>
            <a:endParaRPr/>
          </a:p>
        </p:txBody>
      </p:sp>
      <p:pic>
        <p:nvPicPr>
          <p:cNvPr id="147" name="Google Shape;147;p6"/>
          <p:cNvPicPr preferRelativeResize="0"/>
          <p:nvPr/>
        </p:nvPicPr>
        <p:blipFill rotWithShape="1">
          <a:blip r:embed="rId3">
            <a:alphaModFix/>
          </a:blip>
          <a:srcRect b="66440" l="0" r="0" t="17702"/>
          <a:stretch/>
        </p:blipFill>
        <p:spPr>
          <a:xfrm>
            <a:off x="0" y="-3517"/>
            <a:ext cx="3071886" cy="604911"/>
          </a:xfrm>
          <a:prstGeom prst="rect">
            <a:avLst/>
          </a:prstGeom>
          <a:noFill/>
          <a:ln>
            <a:noFill/>
          </a:ln>
        </p:spPr>
      </p:pic>
      <p:pic>
        <p:nvPicPr>
          <p:cNvPr id="148" name="Google Shape;148;p6"/>
          <p:cNvPicPr preferRelativeResize="0"/>
          <p:nvPr/>
        </p:nvPicPr>
        <p:blipFill rotWithShape="1">
          <a:blip r:embed="rId4">
            <a:alphaModFix/>
          </a:blip>
          <a:srcRect b="0" l="0" r="0" t="84800"/>
          <a:stretch/>
        </p:blipFill>
        <p:spPr>
          <a:xfrm>
            <a:off x="3015908" y="-14069"/>
            <a:ext cx="3312209" cy="717453"/>
          </a:xfrm>
          <a:prstGeom prst="rect">
            <a:avLst/>
          </a:prstGeom>
          <a:noFill/>
          <a:ln>
            <a:noFill/>
          </a:ln>
        </p:spPr>
      </p:pic>
      <p:pic>
        <p:nvPicPr>
          <p:cNvPr id="149" name="Google Shape;149;p6"/>
          <p:cNvPicPr preferRelativeResize="0"/>
          <p:nvPr/>
        </p:nvPicPr>
        <p:blipFill rotWithShape="1">
          <a:blip r:embed="rId5">
            <a:alphaModFix/>
          </a:blip>
          <a:srcRect b="34768" l="0" r="0" t="50000"/>
          <a:stretch/>
        </p:blipFill>
        <p:spPr>
          <a:xfrm>
            <a:off x="6203853" y="10551"/>
            <a:ext cx="2972240" cy="601394"/>
          </a:xfrm>
          <a:prstGeom prst="rect">
            <a:avLst/>
          </a:prstGeom>
          <a:noFill/>
          <a:ln>
            <a:noFill/>
          </a:ln>
        </p:spPr>
      </p:pic>
      <p:pic>
        <p:nvPicPr>
          <p:cNvPr id="150" name="Google Shape;150;p6"/>
          <p:cNvPicPr preferRelativeResize="0"/>
          <p:nvPr/>
        </p:nvPicPr>
        <p:blipFill rotWithShape="1">
          <a:blip r:embed="rId6">
            <a:alphaModFix/>
          </a:blip>
          <a:srcRect b="50000" l="0" r="0" t="34215"/>
          <a:stretch/>
        </p:blipFill>
        <p:spPr>
          <a:xfrm>
            <a:off x="9120114" y="0"/>
            <a:ext cx="3071886" cy="601394"/>
          </a:xfrm>
          <a:prstGeom prst="rect">
            <a:avLst/>
          </a:prstGeom>
          <a:noFill/>
          <a:ln>
            <a:noFill/>
          </a:ln>
        </p:spPr>
      </p:pic>
      <p:pic>
        <p:nvPicPr>
          <p:cNvPr descr="metin içeren bir resim&#10;&#10;Açıklama otomatik olarak oluşturuldu" id="151" name="Google Shape;151;p6"/>
          <p:cNvPicPr preferRelativeResize="0"/>
          <p:nvPr/>
        </p:nvPicPr>
        <p:blipFill rotWithShape="1">
          <a:blip r:embed="rId7">
            <a:alphaModFix/>
          </a:blip>
          <a:srcRect b="0" l="0" r="0" t="0"/>
          <a:stretch/>
        </p:blipFill>
        <p:spPr>
          <a:xfrm>
            <a:off x="9759450" y="6210557"/>
            <a:ext cx="2267266" cy="4953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7"/>
          <p:cNvSpPr txBox="1"/>
          <p:nvPr>
            <p:ph type="title"/>
          </p:nvPr>
        </p:nvSpPr>
        <p:spPr>
          <a:xfrm>
            <a:off x="841248" y="548640"/>
            <a:ext cx="3600860"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a:t>Sonuçlar</a:t>
            </a:r>
            <a:endParaRPr b="1" sz="5400"/>
          </a:p>
        </p:txBody>
      </p:sp>
      <p:sp>
        <p:nvSpPr>
          <p:cNvPr id="158" name="Google Shape;158;p7"/>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7"/>
          <p:cNvSpPr txBox="1"/>
          <p:nvPr>
            <p:ph idx="1" type="body"/>
          </p:nvPr>
        </p:nvSpPr>
        <p:spPr>
          <a:xfrm>
            <a:off x="5126418" y="552091"/>
            <a:ext cx="6224335"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US" sz="2200"/>
              <a:t>Proje sonunda</a:t>
            </a:r>
            <a:endParaRPr/>
          </a:p>
          <a:p>
            <a:pPr indent="-228600" lvl="0" marL="228600" rtl="0" algn="l">
              <a:lnSpc>
                <a:spcPct val="90000"/>
              </a:lnSpc>
              <a:spcBef>
                <a:spcPts val="1000"/>
              </a:spcBef>
              <a:spcAft>
                <a:spcPts val="0"/>
              </a:spcAft>
              <a:buClr>
                <a:schemeClr val="dk1"/>
              </a:buClr>
              <a:buSzPts val="2200"/>
              <a:buChar char="•"/>
            </a:pPr>
            <a:r>
              <a:rPr lang="en-US" sz="2200"/>
              <a:t>Gençlik için sosyal dahil etme konusunu ele alan bir sanal müze oluşturulacak.</a:t>
            </a:r>
            <a:endParaRPr/>
          </a:p>
          <a:p>
            <a:pPr indent="-228600" lvl="0" marL="228600" rtl="0" algn="l">
              <a:lnSpc>
                <a:spcPct val="90000"/>
              </a:lnSpc>
              <a:spcBef>
                <a:spcPts val="1000"/>
              </a:spcBef>
              <a:spcAft>
                <a:spcPts val="0"/>
              </a:spcAft>
              <a:buClr>
                <a:schemeClr val="dk1"/>
              </a:buClr>
              <a:buSzPts val="2200"/>
              <a:buChar char="•"/>
            </a:pPr>
            <a:r>
              <a:rPr lang="en-US" sz="2200"/>
              <a:t> Gençlik, sosyal organizasyonlar ve sosyal dahil etmenin teşviki için birer dijital savunuculuk aracı olan sanat öğretmenleri için bir ağ elde edilecek.</a:t>
            </a:r>
            <a:endParaRPr/>
          </a:p>
          <a:p>
            <a:pPr indent="-228600" lvl="0" marL="228600" rtl="0" algn="l">
              <a:lnSpc>
                <a:spcPct val="90000"/>
              </a:lnSpc>
              <a:spcBef>
                <a:spcPts val="1000"/>
              </a:spcBef>
              <a:spcAft>
                <a:spcPts val="0"/>
              </a:spcAft>
              <a:buClr>
                <a:schemeClr val="dk1"/>
              </a:buClr>
              <a:buSzPts val="2200"/>
              <a:buChar char="•"/>
            </a:pPr>
            <a:r>
              <a:rPr lang="en-US" sz="2200"/>
              <a:t>Yarışmaya katılacak gençler dijital yetkinlikler ve aktif vatandaşlık yetkinlikleri geliştirecek.</a:t>
            </a:r>
            <a:endParaRPr/>
          </a:p>
          <a:p>
            <a:pPr indent="-228600" lvl="0" marL="228600" rtl="0" algn="l">
              <a:lnSpc>
                <a:spcPct val="90000"/>
              </a:lnSpc>
              <a:spcBef>
                <a:spcPts val="1000"/>
              </a:spcBef>
              <a:spcAft>
                <a:spcPts val="0"/>
              </a:spcAft>
              <a:buClr>
                <a:schemeClr val="dk1"/>
              </a:buClr>
              <a:buSzPts val="2200"/>
              <a:buChar char="•"/>
            </a:pPr>
            <a:r>
              <a:rPr lang="en-US" sz="2200"/>
              <a:t>AB ülkelerindeki gençlerle bağlantı kuracak ve yaratıcılıklarını aktif vatandaşlık için bir araç olarak kullanacaklar.</a:t>
            </a:r>
            <a:endParaRPr/>
          </a:p>
          <a:p>
            <a:pPr indent="-88900" lvl="0" marL="228600" rtl="0" algn="l">
              <a:lnSpc>
                <a:spcPct val="90000"/>
              </a:lnSpc>
              <a:spcBef>
                <a:spcPts val="1000"/>
              </a:spcBef>
              <a:spcAft>
                <a:spcPts val="0"/>
              </a:spcAft>
              <a:buClr>
                <a:schemeClr val="dk1"/>
              </a:buClr>
              <a:buSzPts val="2200"/>
              <a:buNone/>
            </a:pPr>
            <a:r>
              <a:t/>
            </a:r>
            <a:endParaRPr sz="2200"/>
          </a:p>
        </p:txBody>
      </p:sp>
      <p:pic>
        <p:nvPicPr>
          <p:cNvPr descr="metin içeren bir resim&#10;&#10;Açıklama otomatik olarak oluşturuldu" id="160" name="Google Shape;160;p7"/>
          <p:cNvPicPr preferRelativeResize="0"/>
          <p:nvPr/>
        </p:nvPicPr>
        <p:blipFill rotWithShape="1">
          <a:blip r:embed="rId3">
            <a:alphaModFix/>
          </a:blip>
          <a:srcRect b="0" l="0" r="0" t="0"/>
          <a:stretch/>
        </p:blipFill>
        <p:spPr>
          <a:xfrm>
            <a:off x="9731315" y="6173129"/>
            <a:ext cx="2267266" cy="4953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8"/>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6" name="Google Shape;166;p8"/>
          <p:cNvSpPr txBox="1"/>
          <p:nvPr>
            <p:ph type="title"/>
          </p:nvPr>
        </p:nvSpPr>
        <p:spPr>
          <a:xfrm>
            <a:off x="838200" y="557188"/>
            <a:ext cx="10515600" cy="11334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200"/>
              <a:buFont typeface="Calibri"/>
              <a:buNone/>
            </a:pPr>
            <a:r>
              <a:rPr b="1" lang="en-US" sz="5200"/>
              <a:t>PROJEYE NASIL DESTEK OLABİLİRİM?</a:t>
            </a:r>
            <a:endParaRPr b="1" sz="5200"/>
          </a:p>
        </p:txBody>
      </p:sp>
      <p:grpSp>
        <p:nvGrpSpPr>
          <p:cNvPr id="167" name="Google Shape;167;p8"/>
          <p:cNvGrpSpPr/>
          <p:nvPr/>
        </p:nvGrpSpPr>
        <p:grpSpPr>
          <a:xfrm>
            <a:off x="944217" y="1789056"/>
            <a:ext cx="10515600" cy="3884435"/>
            <a:chOff x="0" y="98369"/>
            <a:chExt cx="10515600" cy="3884435"/>
          </a:xfrm>
        </p:grpSpPr>
        <p:sp>
          <p:nvSpPr>
            <p:cNvPr id="168" name="Google Shape;168;p8"/>
            <p:cNvSpPr/>
            <p:nvPr/>
          </p:nvSpPr>
          <p:spPr>
            <a:xfrm>
              <a:off x="0" y="98369"/>
              <a:ext cx="10515600" cy="1815089"/>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
            <p:cNvSpPr txBox="1"/>
            <p:nvPr/>
          </p:nvSpPr>
          <p:spPr>
            <a:xfrm>
              <a:off x="88605" y="186974"/>
              <a:ext cx="10338390" cy="1637879"/>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Proje bilgisi, Instagram sayfamız veya el ilanlarımızı paylaşarak yarışmayı öğrencileriniz arasında tanıtın. Projeyi mümkün olduğunca fazla kişiye tanıtmak için yardımınız fark yaratabilir</a:t>
              </a:r>
              <a:endParaRPr b="0" i="0" sz="2000" u="none" cap="none" strike="noStrike">
                <a:solidFill>
                  <a:schemeClr val="lt1"/>
                </a:solidFill>
                <a:latin typeface="Calibri"/>
                <a:ea typeface="Calibri"/>
                <a:cs typeface="Calibri"/>
                <a:sym typeface="Calibri"/>
              </a:endParaRPr>
            </a:p>
          </p:txBody>
        </p:sp>
        <p:sp>
          <p:nvSpPr>
            <p:cNvPr id="170" name="Google Shape;170;p8"/>
            <p:cNvSpPr/>
            <p:nvPr/>
          </p:nvSpPr>
          <p:spPr>
            <a:xfrm>
              <a:off x="0" y="2242429"/>
              <a:ext cx="10515600" cy="1740375"/>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txBox="1"/>
            <p:nvPr/>
          </p:nvSpPr>
          <p:spPr>
            <a:xfrm>
              <a:off x="84958" y="2327387"/>
              <a:ext cx="10345684" cy="1570459"/>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Creactive Yarışması’na sanat eseri göndermek isteyen gençleri destekleyin. Çoğu katılımcı için bu katıldıkları ilk yarışma olacak bu yüzden onlara önemli buldukları bir sosyal dahil etme konusunu ele almaları sanat eserine dönüştürmeleri konusunda yol gösterecek sanat öğretmenleri ve gençlik çalışanlarına ihtiyacımız var. Katılımcılara destek olmak isterseniz yarışma şartlarından ve süreçten haberdar olduğunuzdan emin olmak için sizlerle çevrimiçi video görüşmesi yapabiliriz.</a:t>
              </a:r>
              <a:endParaRPr b="0" i="0" sz="2000" u="none" cap="none" strike="noStrike">
                <a:solidFill>
                  <a:schemeClr val="lt1"/>
                </a:solidFill>
                <a:latin typeface="Calibri"/>
                <a:ea typeface="Calibri"/>
                <a:cs typeface="Calibri"/>
                <a:sym typeface="Calibri"/>
              </a:endParaRPr>
            </a:p>
          </p:txBody>
        </p:sp>
      </p:grpSp>
      <p:pic>
        <p:nvPicPr>
          <p:cNvPr descr="metin içeren bir resim&#10;&#10;Açıklama otomatik olarak oluşturuldu" id="172" name="Google Shape;172;p8"/>
          <p:cNvPicPr preferRelativeResize="0"/>
          <p:nvPr/>
        </p:nvPicPr>
        <p:blipFill rotWithShape="1">
          <a:blip r:embed="rId3">
            <a:alphaModFix/>
          </a:blip>
          <a:srcRect b="0" l="0" r="0" t="0"/>
          <a:stretch/>
        </p:blipFill>
        <p:spPr>
          <a:xfrm>
            <a:off x="9717246" y="6202931"/>
            <a:ext cx="2267266" cy="4953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9"/>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8" name="Google Shape;178;p9"/>
          <p:cNvSpPr txBox="1"/>
          <p:nvPr>
            <p:ph type="title"/>
          </p:nvPr>
        </p:nvSpPr>
        <p:spPr>
          <a:xfrm>
            <a:off x="838200" y="459863"/>
            <a:ext cx="10515600" cy="100459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Calibri"/>
              <a:buNone/>
            </a:pPr>
            <a:r>
              <a:rPr b="1" lang="en-US">
                <a:solidFill>
                  <a:srgbClr val="FFFFFF"/>
                </a:solidFill>
              </a:rPr>
              <a:t>PROJEDEN HABERDAR OLUN</a:t>
            </a:r>
            <a:endParaRPr b="1">
              <a:solidFill>
                <a:srgbClr val="FFFFFF"/>
              </a:solidFill>
            </a:endParaRPr>
          </a:p>
        </p:txBody>
      </p:sp>
      <p:sp>
        <p:nvSpPr>
          <p:cNvPr id="179" name="Google Shape;179;p9"/>
          <p:cNvSpPr/>
          <p:nvPr/>
        </p:nvSpPr>
        <p:spPr>
          <a:xfrm>
            <a:off x="579496" y="1587970"/>
            <a:ext cx="11033008" cy="4768380"/>
          </a:xfrm>
          <a:prstGeom prst="roundRect">
            <a:avLst>
              <a:gd fmla="val 3174" name="adj"/>
            </a:avLst>
          </a:prstGeom>
          <a:solidFill>
            <a:schemeClr val="lt1">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80" name="Google Shape;180;p9"/>
          <p:cNvGrpSpPr/>
          <p:nvPr/>
        </p:nvGrpSpPr>
        <p:grpSpPr>
          <a:xfrm>
            <a:off x="1442020" y="2079112"/>
            <a:ext cx="9911765" cy="3528866"/>
            <a:chOff x="603820" y="278201"/>
            <a:chExt cx="9911765" cy="3528866"/>
          </a:xfrm>
        </p:grpSpPr>
        <p:sp>
          <p:nvSpPr>
            <p:cNvPr id="181" name="Google Shape;181;p9"/>
            <p:cNvSpPr/>
            <p:nvPr/>
          </p:nvSpPr>
          <p:spPr>
            <a:xfrm>
              <a:off x="1739235" y="372535"/>
              <a:ext cx="1512000" cy="1512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
            <p:cNvSpPr/>
            <p:nvPr/>
          </p:nvSpPr>
          <p:spPr>
            <a:xfrm>
              <a:off x="603820" y="1847252"/>
              <a:ext cx="4320000" cy="6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
            <p:cNvSpPr txBox="1"/>
            <p:nvPr/>
          </p:nvSpPr>
          <p:spPr>
            <a:xfrm>
              <a:off x="603820" y="1847252"/>
              <a:ext cx="4320000" cy="64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900"/>
                <a:buFont typeface="Calibri"/>
                <a:buNone/>
              </a:pPr>
              <a:r>
                <a:rPr b="1" i="0" lang="en-US" sz="2900" u="none" cap="none" strike="noStrike">
                  <a:solidFill>
                    <a:schemeClr val="dk1"/>
                  </a:solidFill>
                  <a:latin typeface="Calibri"/>
                  <a:ea typeface="Calibri"/>
                  <a:cs typeface="Calibri"/>
                  <a:sym typeface="Calibri"/>
                </a:rPr>
                <a:t>Bizi Instagram’da takip edin</a:t>
              </a:r>
              <a:endParaRPr b="0" i="0" sz="2900" u="none" cap="none" strike="noStrike">
                <a:solidFill>
                  <a:schemeClr val="dk1"/>
                </a:solidFill>
                <a:latin typeface="Calibri"/>
                <a:ea typeface="Calibri"/>
                <a:cs typeface="Calibri"/>
                <a:sym typeface="Calibri"/>
              </a:endParaRPr>
            </a:p>
          </p:txBody>
        </p:sp>
        <p:sp>
          <p:nvSpPr>
            <p:cNvPr id="184" name="Google Shape;184;p9"/>
            <p:cNvSpPr/>
            <p:nvPr/>
          </p:nvSpPr>
          <p:spPr>
            <a:xfrm>
              <a:off x="715363" y="2383588"/>
              <a:ext cx="4320000" cy="142347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
            <p:cNvSpPr txBox="1"/>
            <p:nvPr/>
          </p:nvSpPr>
          <p:spPr>
            <a:xfrm>
              <a:off x="715363" y="2383588"/>
              <a:ext cx="4320000" cy="142347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Proje ve süreç hakkında detaylı bilgiye ulaşabilirsiniz.</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595"/>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Sanatın ve sanatçının savunuculuk için nasıl birer araç olup fark yaratabileceğine dair örnekler görebilirsiniz.</a:t>
              </a:r>
              <a:endParaRPr b="0" i="0" sz="1700" u="none" cap="none" strike="noStrike">
                <a:solidFill>
                  <a:schemeClr val="dk1"/>
                </a:solidFill>
                <a:latin typeface="Calibri"/>
                <a:ea typeface="Calibri"/>
                <a:cs typeface="Calibri"/>
                <a:sym typeface="Calibri"/>
              </a:endParaRPr>
            </a:p>
          </p:txBody>
        </p:sp>
        <p:sp>
          <p:nvSpPr>
            <p:cNvPr id="186" name="Google Shape;186;p9"/>
            <p:cNvSpPr/>
            <p:nvPr/>
          </p:nvSpPr>
          <p:spPr>
            <a:xfrm>
              <a:off x="6775439" y="278201"/>
              <a:ext cx="1512000" cy="1512000"/>
            </a:xfrm>
            <a:prstGeom prst="rect">
              <a:avLst/>
            </a:prstGeom>
            <a:blipFill rotWithShape="1">
              <a:blip r:embed="rId4">
                <a:alphaModFix/>
              </a:blip>
              <a:stretch>
                <a:fillRect b="0" l="-24998" r="-2499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9"/>
            <p:cNvSpPr/>
            <p:nvPr/>
          </p:nvSpPr>
          <p:spPr>
            <a:xfrm>
              <a:off x="6195585" y="1847252"/>
              <a:ext cx="4320000" cy="6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
            <p:cNvSpPr txBox="1"/>
            <p:nvPr/>
          </p:nvSpPr>
          <p:spPr>
            <a:xfrm>
              <a:off x="6195585" y="1847252"/>
              <a:ext cx="4320000" cy="64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900"/>
                <a:buFont typeface="Calibri"/>
                <a:buNone/>
              </a:pPr>
              <a:r>
                <a:rPr b="1" i="0" lang="en-US" sz="2900" u="none" cap="none" strike="noStrike">
                  <a:solidFill>
                    <a:schemeClr val="dk1"/>
                  </a:solidFill>
                  <a:latin typeface="Calibri"/>
                  <a:ea typeface="Calibri"/>
                  <a:cs typeface="Calibri"/>
                  <a:sym typeface="Calibri"/>
                </a:rPr>
                <a:t>E-bültenimizi okuyun</a:t>
              </a:r>
              <a:endParaRPr b="0" i="0" sz="2900" u="none" cap="none" strike="noStrike">
                <a:solidFill>
                  <a:schemeClr val="dk1"/>
                </a:solidFill>
                <a:latin typeface="Calibri"/>
                <a:ea typeface="Calibri"/>
                <a:cs typeface="Calibri"/>
                <a:sym typeface="Calibri"/>
              </a:endParaRPr>
            </a:p>
          </p:txBody>
        </p:sp>
        <p:sp>
          <p:nvSpPr>
            <p:cNvPr id="189" name="Google Shape;189;p9"/>
            <p:cNvSpPr/>
            <p:nvPr/>
          </p:nvSpPr>
          <p:spPr>
            <a:xfrm>
              <a:off x="6195585" y="2354421"/>
              <a:ext cx="4320000" cy="142347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
            <p:cNvSpPr txBox="1"/>
            <p:nvPr/>
          </p:nvSpPr>
          <p:spPr>
            <a:xfrm>
              <a:off x="6195585" y="2354421"/>
              <a:ext cx="4320000" cy="142347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Projenin amacı, ortakları ve süreçteki gelişmelerden haberdar olun</a:t>
              </a:r>
              <a:endParaRPr b="0" i="0" sz="1700" u="none" cap="none" strike="noStrike">
                <a:solidFill>
                  <a:schemeClr val="dk1"/>
                </a:solidFill>
                <a:latin typeface="Calibri"/>
                <a:ea typeface="Calibri"/>
                <a:cs typeface="Calibri"/>
                <a:sym typeface="Calibri"/>
              </a:endParaRPr>
            </a:p>
          </p:txBody>
        </p:sp>
      </p:grpSp>
      <p:sp>
        <p:nvSpPr>
          <p:cNvPr id="191" name="Google Shape;191;p9"/>
          <p:cNvSpPr txBox="1"/>
          <p:nvPr/>
        </p:nvSpPr>
        <p:spPr>
          <a:xfrm>
            <a:off x="2101982" y="5683901"/>
            <a:ext cx="2994992"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instagram.com/creactive2.1 </a:t>
            </a:r>
            <a:endParaRPr b="1" sz="1800">
              <a:solidFill>
                <a:schemeClr val="dk1"/>
              </a:solidFill>
              <a:latin typeface="Calibri"/>
              <a:ea typeface="Calibri"/>
              <a:cs typeface="Calibri"/>
              <a:sym typeface="Calibri"/>
            </a:endParaRPr>
          </a:p>
        </p:txBody>
      </p:sp>
      <p:pic>
        <p:nvPicPr>
          <p:cNvPr descr="metin içeren bir resim&#10;&#10;Açıklama otomatik olarak oluşturuldu" id="192" name="Google Shape;192;p9"/>
          <p:cNvPicPr preferRelativeResize="0"/>
          <p:nvPr/>
        </p:nvPicPr>
        <p:blipFill rotWithShape="1">
          <a:blip r:embed="rId5">
            <a:alphaModFix/>
          </a:blip>
          <a:srcRect b="0" l="0" r="0" t="0"/>
          <a:stretch/>
        </p:blipFill>
        <p:spPr>
          <a:xfrm>
            <a:off x="9101837" y="5717672"/>
            <a:ext cx="2267909" cy="4938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Özel 13">
      <a:dk1>
        <a:srgbClr val="000000"/>
      </a:dk1>
      <a:lt1>
        <a:srgbClr val="FFFFFF"/>
      </a:lt1>
      <a:dk2>
        <a:srgbClr val="4E3B30"/>
      </a:dk2>
      <a:lt2>
        <a:srgbClr val="FBEEC9"/>
      </a:lt2>
      <a:accent1>
        <a:srgbClr val="B58B80"/>
      </a:accent1>
      <a:accent2>
        <a:srgbClr val="FF9933"/>
      </a:accent2>
      <a:accent3>
        <a:srgbClr val="B58B80"/>
      </a:accent3>
      <a:accent4>
        <a:srgbClr val="B58B80"/>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2021-06-23T14:26:47Z</dcterms:created>
  <dc:creator>Faize Yıldız</dc:creator>
</cp:coreProperties>
</file>