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7"/>
    <p:sldId id="257" r:id="rId18"/>
    <p:sldId id="258" r:id="rId19"/>
    <p:sldId id="259" r:id="rId20"/>
    <p:sldId id="260" r:id="rId21"/>
    <p:sldId id="261" r:id="rId22"/>
    <p:sldId id="262" r:id="rId23"/>
    <p:sldId id="263" r:id="rId24"/>
    <p:sldId id="264" r:id="rId25"/>
    <p:sldId id="265" r:id="rId26"/>
    <p:sldId id="266" r:id="rId27"/>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rchitects Daughter" charset="1" panose="00000000000000000000"/>
      <p:regular r:id="rId10"/>
    </p:embeddedFont>
    <p:embeddedFont>
      <p:font typeface="Boldoa" charset="1" panose="00000000000000000000"/>
      <p:regular r:id="rId11"/>
    </p:embeddedFont>
    <p:embeddedFont>
      <p:font typeface="29LT Riwaya Informal" charset="1" panose="00000500000000000000"/>
      <p:regular r:id="rId12"/>
    </p:embeddedFont>
    <p:embeddedFont>
      <p:font typeface="Barlow Medium" charset="1" panose="00000600000000000000"/>
      <p:regular r:id="rId13"/>
    </p:embeddedFont>
    <p:embeddedFont>
      <p:font typeface="Barlow Medium Bold" charset="1" panose="00000700000000000000"/>
      <p:regular r:id="rId14"/>
    </p:embeddedFont>
    <p:embeddedFont>
      <p:font typeface="Barlow Medium Italics" charset="1" panose="00000600000000000000"/>
      <p:regular r:id="rId15"/>
    </p:embeddedFont>
    <p:embeddedFont>
      <p:font typeface="Barlow Medium Bold Italics" charset="1" panose="0000070000000000000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slides/slide1.xml" Type="http://schemas.openxmlformats.org/officeDocument/2006/relationships/slide"/><Relationship Id="rId18" Target="slides/slide2.xml" Type="http://schemas.openxmlformats.org/officeDocument/2006/relationships/slide"/><Relationship Id="rId19" Target="slides/slide3.xml" Type="http://schemas.openxmlformats.org/officeDocument/2006/relationships/slide"/><Relationship Id="rId2" Target="presProps.xml" Type="http://schemas.openxmlformats.org/officeDocument/2006/relationships/presProps"/><Relationship Id="rId20" Target="slides/slide4.xml" Type="http://schemas.openxmlformats.org/officeDocument/2006/relationships/slide"/><Relationship Id="rId21" Target="slides/slide5.xml" Type="http://schemas.openxmlformats.org/officeDocument/2006/relationships/slide"/><Relationship Id="rId22" Target="slides/slide6.xml" Type="http://schemas.openxmlformats.org/officeDocument/2006/relationships/slide"/><Relationship Id="rId23" Target="slides/slide7.xml" Type="http://schemas.openxmlformats.org/officeDocument/2006/relationships/slide"/><Relationship Id="rId24" Target="slides/slide8.xml" Type="http://schemas.openxmlformats.org/officeDocument/2006/relationships/slide"/><Relationship Id="rId25" Target="slides/slide9.xml" Type="http://schemas.openxmlformats.org/officeDocument/2006/relationships/slide"/><Relationship Id="rId26" Target="slides/slide10.xml" Type="http://schemas.openxmlformats.org/officeDocument/2006/relationships/slide"/><Relationship Id="rId27" Target="slides/slide11.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48.png" Type="http://schemas.openxmlformats.org/officeDocument/2006/relationships/image"/><Relationship Id="rId3" Target="../media/image49.svg" Type="http://schemas.openxmlformats.org/officeDocument/2006/relationships/image"/><Relationship Id="rId4" Target="../media/image50.png" Type="http://schemas.openxmlformats.org/officeDocument/2006/relationships/image"/><Relationship Id="rId5" Target="../media/image51.svg" Type="http://schemas.openxmlformats.org/officeDocument/2006/relationships/image"/><Relationship Id="rId6" Target="../media/image52.png" Type="http://schemas.openxmlformats.org/officeDocument/2006/relationships/image"/><Relationship Id="rId7" Target="../media/image53.svg" Type="http://schemas.openxmlformats.org/officeDocument/2006/relationships/image"/><Relationship Id="rId8" Target="../media/image54.png" Type="http://schemas.openxmlformats.org/officeDocument/2006/relationships/image"/><Relationship Id="rId9" Target="../media/image55.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48.png" Type="http://schemas.openxmlformats.org/officeDocument/2006/relationships/image"/><Relationship Id="rId3" Target="../media/image49.svg" Type="http://schemas.openxmlformats.org/officeDocument/2006/relationships/image"/><Relationship Id="rId4" Target="../media/image50.png" Type="http://schemas.openxmlformats.org/officeDocument/2006/relationships/image"/><Relationship Id="rId5" Target="../media/image51.svg" Type="http://schemas.openxmlformats.org/officeDocument/2006/relationships/image"/><Relationship Id="rId6" Target="../media/image52.png" Type="http://schemas.openxmlformats.org/officeDocument/2006/relationships/image"/><Relationship Id="rId7" Target="../media/image53.svg" Type="http://schemas.openxmlformats.org/officeDocument/2006/relationships/image"/><Relationship Id="rId8" Target="../media/image54.png" Type="http://schemas.openxmlformats.org/officeDocument/2006/relationships/image"/><Relationship Id="rId9" Target="../media/image55.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19.svg" Type="http://schemas.openxmlformats.org/officeDocument/2006/relationships/image"/><Relationship Id="rId12" Target="../media/image20.png" Type="http://schemas.openxmlformats.org/officeDocument/2006/relationships/image"/><Relationship Id="rId13" Target="../media/image21.svg" Type="http://schemas.openxmlformats.org/officeDocument/2006/relationships/image"/><Relationship Id="rId14" Target="../media/image9.png" Type="http://schemas.openxmlformats.org/officeDocument/2006/relationships/image"/><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 Id="rId8" Target="../media/image16.png" Type="http://schemas.openxmlformats.org/officeDocument/2006/relationships/image"/><Relationship Id="rId9" Target="../media/image1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11" Target="../media/image31.svg" Type="http://schemas.openxmlformats.org/officeDocument/2006/relationships/image"/><Relationship Id="rId12" Target="../media/image32.png" Type="http://schemas.openxmlformats.org/officeDocument/2006/relationships/image"/><Relationship Id="rId13" Target="../media/image33.svg" Type="http://schemas.openxmlformats.org/officeDocument/2006/relationships/image"/><Relationship Id="rId14" Target="../media/image12.png" Type="http://schemas.openxmlformats.org/officeDocument/2006/relationships/image"/><Relationship Id="rId15" Target="../media/image13.svg" Type="http://schemas.openxmlformats.org/officeDocument/2006/relationships/image"/><Relationship Id="rId16" Target="../media/image9.png" Type="http://schemas.openxmlformats.org/officeDocument/2006/relationships/image"/><Relationship Id="rId2" Target="../media/image22.png" Type="http://schemas.openxmlformats.org/officeDocument/2006/relationships/image"/><Relationship Id="rId3" Target="../media/image23.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jpeg" Type="http://schemas.openxmlformats.org/officeDocument/2006/relationships/image"/><Relationship Id="rId7" Target="../media/image27.jpe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36.png" Type="http://schemas.openxmlformats.org/officeDocument/2006/relationships/image"/><Relationship Id="rId3" Target="../media/image37.svg" Type="http://schemas.openxmlformats.org/officeDocument/2006/relationships/image"/><Relationship Id="rId4" Target="../media/image38.png" Type="http://schemas.openxmlformats.org/officeDocument/2006/relationships/image"/><Relationship Id="rId5" Target="../media/image39.svg" Type="http://schemas.openxmlformats.org/officeDocument/2006/relationships/image"/><Relationship Id="rId6" Target="../media/image40.png" Type="http://schemas.openxmlformats.org/officeDocument/2006/relationships/image"/><Relationship Id="rId7" Target="../media/image41.svg" Type="http://schemas.openxmlformats.org/officeDocument/2006/relationships/image"/><Relationship Id="rId8" Target="../media/image42.png" Type="http://schemas.openxmlformats.org/officeDocument/2006/relationships/image"/><Relationship Id="rId9" Target="../media/image4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4.png" Type="http://schemas.openxmlformats.org/officeDocument/2006/relationships/image"/><Relationship Id="rId3" Target="../media/image15.svg" Type="http://schemas.openxmlformats.org/officeDocument/2006/relationships/image"/><Relationship Id="rId4" Target="../media/image44.png" Type="http://schemas.openxmlformats.org/officeDocument/2006/relationships/image"/><Relationship Id="rId5" Target="../media/image45.svg" Type="http://schemas.openxmlformats.org/officeDocument/2006/relationships/image"/><Relationship Id="rId6" Target="../media/image46.png" Type="http://schemas.openxmlformats.org/officeDocument/2006/relationships/image"/><Relationship Id="rId7" Target="../media/image47.svg" Type="http://schemas.openxmlformats.org/officeDocument/2006/relationships/image"/><Relationship Id="rId8" Target="../media/image42.png" Type="http://schemas.openxmlformats.org/officeDocument/2006/relationships/image"/><Relationship Id="rId9" Target="../media/image4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6.jpeg" Type="http://schemas.openxmlformats.org/officeDocument/2006/relationships/image"/><Relationship Id="rId11" Target="../media/image9.png" Type="http://schemas.openxmlformats.org/officeDocument/2006/relationships/image"/><Relationship Id="rId2" Target="../media/image48.png" Type="http://schemas.openxmlformats.org/officeDocument/2006/relationships/image"/><Relationship Id="rId3" Target="../media/image49.svg" Type="http://schemas.openxmlformats.org/officeDocument/2006/relationships/image"/><Relationship Id="rId4" Target="../media/image50.png" Type="http://schemas.openxmlformats.org/officeDocument/2006/relationships/image"/><Relationship Id="rId5" Target="../media/image51.svg" Type="http://schemas.openxmlformats.org/officeDocument/2006/relationships/image"/><Relationship Id="rId6" Target="../media/image52.png" Type="http://schemas.openxmlformats.org/officeDocument/2006/relationships/image"/><Relationship Id="rId7" Target="../media/image53.svg" Type="http://schemas.openxmlformats.org/officeDocument/2006/relationships/image"/><Relationship Id="rId8" Target="../media/image54.png" Type="http://schemas.openxmlformats.org/officeDocument/2006/relationships/image"/><Relationship Id="rId9" Target="../media/image55.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7.jpeg" Type="http://schemas.openxmlformats.org/officeDocument/2006/relationships/image"/><Relationship Id="rId11" Target="../media/image9.png" Type="http://schemas.openxmlformats.org/officeDocument/2006/relationships/image"/><Relationship Id="rId2" Target="../media/image48.png" Type="http://schemas.openxmlformats.org/officeDocument/2006/relationships/image"/><Relationship Id="rId3" Target="../media/image49.svg" Type="http://schemas.openxmlformats.org/officeDocument/2006/relationships/image"/><Relationship Id="rId4" Target="../media/image50.png" Type="http://schemas.openxmlformats.org/officeDocument/2006/relationships/image"/><Relationship Id="rId5" Target="../media/image51.svg" Type="http://schemas.openxmlformats.org/officeDocument/2006/relationships/image"/><Relationship Id="rId6" Target="../media/image52.png" Type="http://schemas.openxmlformats.org/officeDocument/2006/relationships/image"/><Relationship Id="rId7" Target="../media/image53.svg" Type="http://schemas.openxmlformats.org/officeDocument/2006/relationships/image"/><Relationship Id="rId8" Target="../media/image54.png" Type="http://schemas.openxmlformats.org/officeDocument/2006/relationships/image"/><Relationship Id="rId9" Target="../media/image55.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48.png" Type="http://schemas.openxmlformats.org/officeDocument/2006/relationships/image"/><Relationship Id="rId3" Target="../media/image49.svg" Type="http://schemas.openxmlformats.org/officeDocument/2006/relationships/image"/><Relationship Id="rId4" Target="../media/image50.png" Type="http://schemas.openxmlformats.org/officeDocument/2006/relationships/image"/><Relationship Id="rId5" Target="../media/image51.svg" Type="http://schemas.openxmlformats.org/officeDocument/2006/relationships/image"/><Relationship Id="rId6" Target="../media/image52.png" Type="http://schemas.openxmlformats.org/officeDocument/2006/relationships/image"/><Relationship Id="rId7" Target="../media/image53.svg" Type="http://schemas.openxmlformats.org/officeDocument/2006/relationships/image"/><Relationship Id="rId8" Target="../media/image54.png" Type="http://schemas.openxmlformats.org/officeDocument/2006/relationships/image"/><Relationship Id="rId9" Target="../media/image5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4F4"/>
        </a:solidFill>
      </p:bgPr>
    </p:bg>
    <p:spTree>
      <p:nvGrpSpPr>
        <p:cNvPr id="1" name=""/>
        <p:cNvGrpSpPr/>
        <p:nvPr/>
      </p:nvGrpSpPr>
      <p:grpSpPr>
        <a:xfrm>
          <a:off x="0" y="0"/>
          <a:ext cx="0" cy="0"/>
          <a:chOff x="0" y="0"/>
          <a:chExt cx="0" cy="0"/>
        </a:xfrm>
      </p:grpSpPr>
      <p:sp>
        <p:nvSpPr>
          <p:cNvPr name="TextBox 2" id="2"/>
          <p:cNvSpPr txBox="true"/>
          <p:nvPr/>
        </p:nvSpPr>
        <p:spPr>
          <a:xfrm rot="0">
            <a:off x="2684872" y="2831055"/>
            <a:ext cx="12918256" cy="5184774"/>
          </a:xfrm>
          <a:prstGeom prst="rect">
            <a:avLst/>
          </a:prstGeom>
        </p:spPr>
        <p:txBody>
          <a:bodyPr anchor="t" rtlCol="false" tIns="0" lIns="0" bIns="0" rIns="0">
            <a:spAutoFit/>
          </a:bodyPr>
          <a:lstStyle/>
          <a:p>
            <a:pPr algn="ctr">
              <a:lnSpc>
                <a:spcPts val="19999"/>
              </a:lnSpc>
            </a:pPr>
            <a:r>
              <a:rPr lang="en-US" sz="19999">
                <a:solidFill>
                  <a:srgbClr val="E17795"/>
                </a:solidFill>
                <a:latin typeface="Boldoa"/>
              </a:rPr>
              <a:t>SOSYAL DAHIL ETME</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31442" b="28086"/>
          <a:stretch>
            <a:fillRect/>
          </a:stretch>
        </p:blipFill>
        <p:spPr>
          <a:xfrm flipH="false" flipV="false" rot="0">
            <a:off x="15517527" y="6518980"/>
            <a:ext cx="2770473" cy="3768020"/>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231" t="0" r="0" b="3630"/>
          <a:stretch>
            <a:fillRect/>
          </a:stretch>
        </p:blipFill>
        <p:spPr>
          <a:xfrm flipH="false" flipV="false" rot="0">
            <a:off x="0" y="6384433"/>
            <a:ext cx="2684872" cy="3902567"/>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2807" t="6582" r="0" b="0"/>
          <a:stretch>
            <a:fillRect/>
          </a:stretch>
        </p:blipFill>
        <p:spPr>
          <a:xfrm flipH="false" flipV="false" rot="0">
            <a:off x="0" y="0"/>
            <a:ext cx="2091812" cy="2059058"/>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2711679">
            <a:off x="14842843" y="238668"/>
            <a:ext cx="3948050" cy="1159740"/>
          </a:xfrm>
          <a:prstGeom prst="rect">
            <a:avLst/>
          </a:prstGeom>
        </p:spPr>
      </p:pic>
      <p:pic>
        <p:nvPicPr>
          <p:cNvPr name="Picture 7" id="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3084624">
            <a:off x="14740891" y="-685906"/>
            <a:ext cx="4250136" cy="1248477"/>
          </a:xfrm>
          <a:prstGeom prst="rect">
            <a:avLst/>
          </a:prstGeom>
        </p:spPr>
      </p:pic>
      <p:grpSp>
        <p:nvGrpSpPr>
          <p:cNvPr name="Group 8" id="8"/>
          <p:cNvGrpSpPr/>
          <p:nvPr/>
        </p:nvGrpSpPr>
        <p:grpSpPr>
          <a:xfrm rot="0">
            <a:off x="5150176" y="1163218"/>
            <a:ext cx="7987648" cy="895841"/>
            <a:chOff x="0" y="0"/>
            <a:chExt cx="2420499" cy="271467"/>
          </a:xfrm>
        </p:grpSpPr>
        <p:sp>
          <p:nvSpPr>
            <p:cNvPr name="Freeform 9" id="9"/>
            <p:cNvSpPr/>
            <p:nvPr/>
          </p:nvSpPr>
          <p:spPr>
            <a:xfrm>
              <a:off x="10160" y="16510"/>
              <a:ext cx="2397639" cy="243527"/>
            </a:xfrm>
            <a:custGeom>
              <a:avLst/>
              <a:gdLst/>
              <a:ahLst/>
              <a:cxnLst/>
              <a:rect r="r" b="b" t="t" l="l"/>
              <a:pathLst>
                <a:path h="243527" w="2397639">
                  <a:moveTo>
                    <a:pt x="2397639" y="243527"/>
                  </a:moveTo>
                  <a:lnTo>
                    <a:pt x="0" y="235907"/>
                  </a:lnTo>
                  <a:lnTo>
                    <a:pt x="0" y="97688"/>
                  </a:lnTo>
                  <a:lnTo>
                    <a:pt x="17780" y="19050"/>
                  </a:lnTo>
                  <a:lnTo>
                    <a:pt x="1193459" y="0"/>
                  </a:lnTo>
                  <a:lnTo>
                    <a:pt x="2378589" y="5080"/>
                  </a:lnTo>
                  <a:close/>
                </a:path>
              </a:pathLst>
            </a:custGeom>
            <a:solidFill>
              <a:srgbClr val="ABDEE6"/>
            </a:solidFill>
          </p:spPr>
        </p:sp>
        <p:sp>
          <p:nvSpPr>
            <p:cNvPr name="Freeform 10" id="10"/>
            <p:cNvSpPr/>
            <p:nvPr/>
          </p:nvSpPr>
          <p:spPr>
            <a:xfrm>
              <a:off x="-3810" y="0"/>
              <a:ext cx="2426850" cy="270197"/>
            </a:xfrm>
            <a:custGeom>
              <a:avLst/>
              <a:gdLst/>
              <a:ahLst/>
              <a:cxnLst/>
              <a:rect r="r" b="b" t="t" l="l"/>
              <a:pathLst>
                <a:path h="270197" w="2426850">
                  <a:moveTo>
                    <a:pt x="2392559" y="21590"/>
                  </a:moveTo>
                  <a:cubicBezTo>
                    <a:pt x="2393829" y="34290"/>
                    <a:pt x="2393829" y="44450"/>
                    <a:pt x="2395100" y="54610"/>
                  </a:cubicBezTo>
                  <a:cubicBezTo>
                    <a:pt x="2397639" y="66572"/>
                    <a:pt x="2398909" y="69793"/>
                    <a:pt x="2401450" y="72899"/>
                  </a:cubicBezTo>
                  <a:cubicBezTo>
                    <a:pt x="2401450" y="77386"/>
                    <a:pt x="2414150" y="165851"/>
                    <a:pt x="2420500" y="170338"/>
                  </a:cubicBezTo>
                  <a:cubicBezTo>
                    <a:pt x="2426850" y="177125"/>
                    <a:pt x="2423039" y="184027"/>
                    <a:pt x="2423039" y="190815"/>
                  </a:cubicBezTo>
                  <a:cubicBezTo>
                    <a:pt x="2423039" y="196797"/>
                    <a:pt x="2424309" y="202319"/>
                    <a:pt x="2425579" y="209237"/>
                  </a:cubicBezTo>
                  <a:cubicBezTo>
                    <a:pt x="2425579" y="230827"/>
                    <a:pt x="2425579" y="244797"/>
                    <a:pt x="2425579" y="268927"/>
                  </a:cubicBezTo>
                  <a:cubicBezTo>
                    <a:pt x="2402719" y="268927"/>
                    <a:pt x="2382400" y="270197"/>
                    <a:pt x="2359769" y="268927"/>
                  </a:cubicBezTo>
                  <a:cubicBezTo>
                    <a:pt x="2240498" y="263847"/>
                    <a:pt x="2119392" y="270197"/>
                    <a:pt x="2000121" y="265117"/>
                  </a:cubicBezTo>
                  <a:cubicBezTo>
                    <a:pt x="1928559" y="261307"/>
                    <a:pt x="1858831" y="263847"/>
                    <a:pt x="1787269" y="261307"/>
                  </a:cubicBezTo>
                  <a:cubicBezTo>
                    <a:pt x="1754240" y="260037"/>
                    <a:pt x="1721211" y="258767"/>
                    <a:pt x="1688182" y="257497"/>
                  </a:cubicBezTo>
                  <a:cubicBezTo>
                    <a:pt x="1667998" y="257497"/>
                    <a:pt x="1649648" y="258767"/>
                    <a:pt x="1629464" y="258767"/>
                  </a:cubicBezTo>
                  <a:cubicBezTo>
                    <a:pt x="1578086" y="257497"/>
                    <a:pt x="1436796" y="258767"/>
                    <a:pt x="1385418" y="257497"/>
                  </a:cubicBezTo>
                  <a:cubicBezTo>
                    <a:pt x="1348719" y="256227"/>
                    <a:pt x="614744" y="265117"/>
                    <a:pt x="578046" y="263847"/>
                  </a:cubicBezTo>
                  <a:cubicBezTo>
                    <a:pt x="568871" y="263847"/>
                    <a:pt x="557861" y="265117"/>
                    <a:pt x="548687" y="265117"/>
                  </a:cubicBezTo>
                  <a:cubicBezTo>
                    <a:pt x="526667" y="265117"/>
                    <a:pt x="506483" y="266387"/>
                    <a:pt x="484464" y="266387"/>
                  </a:cubicBezTo>
                  <a:cubicBezTo>
                    <a:pt x="429416" y="266387"/>
                    <a:pt x="376203" y="265117"/>
                    <a:pt x="321155" y="263847"/>
                  </a:cubicBezTo>
                  <a:cubicBezTo>
                    <a:pt x="288126" y="262577"/>
                    <a:pt x="255097" y="261307"/>
                    <a:pt x="223903" y="260037"/>
                  </a:cubicBezTo>
                  <a:cubicBezTo>
                    <a:pt x="165185" y="258767"/>
                    <a:pt x="106467" y="257497"/>
                    <a:pt x="48260" y="257497"/>
                  </a:cubicBezTo>
                  <a:cubicBezTo>
                    <a:pt x="38100" y="257497"/>
                    <a:pt x="29210" y="257497"/>
                    <a:pt x="19050" y="256227"/>
                  </a:cubicBezTo>
                  <a:cubicBezTo>
                    <a:pt x="10160" y="254957"/>
                    <a:pt x="5080" y="248607"/>
                    <a:pt x="7620" y="239717"/>
                  </a:cubicBezTo>
                  <a:cubicBezTo>
                    <a:pt x="16510" y="208071"/>
                    <a:pt x="12700" y="205195"/>
                    <a:pt x="11430" y="202204"/>
                  </a:cubicBezTo>
                  <a:cubicBezTo>
                    <a:pt x="10160" y="196107"/>
                    <a:pt x="6350" y="190125"/>
                    <a:pt x="7620" y="184027"/>
                  </a:cubicBezTo>
                  <a:cubicBezTo>
                    <a:pt x="5080" y="176435"/>
                    <a:pt x="0" y="82448"/>
                    <a:pt x="7620" y="74740"/>
                  </a:cubicBezTo>
                  <a:cubicBezTo>
                    <a:pt x="8890" y="73244"/>
                    <a:pt x="7620" y="71634"/>
                    <a:pt x="8890" y="70138"/>
                  </a:cubicBezTo>
                  <a:cubicBezTo>
                    <a:pt x="10160" y="67722"/>
                    <a:pt x="12700" y="65077"/>
                    <a:pt x="13970" y="44450"/>
                  </a:cubicBezTo>
                  <a:cubicBezTo>
                    <a:pt x="13970" y="41910"/>
                    <a:pt x="15240" y="39370"/>
                    <a:pt x="16510" y="38100"/>
                  </a:cubicBezTo>
                  <a:cubicBezTo>
                    <a:pt x="38100" y="35560"/>
                    <a:pt x="60594" y="30480"/>
                    <a:pt x="89953" y="29210"/>
                  </a:cubicBezTo>
                  <a:cubicBezTo>
                    <a:pt x="139496" y="25400"/>
                    <a:pt x="189039" y="22860"/>
                    <a:pt x="240417" y="20320"/>
                  </a:cubicBezTo>
                  <a:cubicBezTo>
                    <a:pt x="275281" y="17780"/>
                    <a:pt x="310145" y="16510"/>
                    <a:pt x="343174" y="13970"/>
                  </a:cubicBezTo>
                  <a:cubicBezTo>
                    <a:pt x="376203" y="11430"/>
                    <a:pt x="411066" y="8890"/>
                    <a:pt x="444095" y="8890"/>
                  </a:cubicBezTo>
                  <a:cubicBezTo>
                    <a:pt x="480794" y="7620"/>
                    <a:pt x="517493" y="10160"/>
                    <a:pt x="554192" y="8890"/>
                  </a:cubicBezTo>
                  <a:cubicBezTo>
                    <a:pt x="600065" y="8890"/>
                    <a:pt x="1431291" y="6350"/>
                    <a:pt x="1477165" y="5080"/>
                  </a:cubicBezTo>
                  <a:cubicBezTo>
                    <a:pt x="1521203" y="3810"/>
                    <a:pt x="1565241" y="2540"/>
                    <a:pt x="1611115" y="2540"/>
                  </a:cubicBezTo>
                  <a:cubicBezTo>
                    <a:pt x="1686347" y="1270"/>
                    <a:pt x="1759745" y="0"/>
                    <a:pt x="1834977" y="0"/>
                  </a:cubicBezTo>
                  <a:cubicBezTo>
                    <a:pt x="1866171" y="0"/>
                    <a:pt x="1899200" y="2540"/>
                    <a:pt x="1930394" y="2540"/>
                  </a:cubicBezTo>
                  <a:cubicBezTo>
                    <a:pt x="2016636" y="3810"/>
                    <a:pt x="2104713" y="5080"/>
                    <a:pt x="2190955" y="7620"/>
                  </a:cubicBezTo>
                  <a:cubicBezTo>
                    <a:pt x="2236828" y="8890"/>
                    <a:pt x="2282702" y="12700"/>
                    <a:pt x="2328575" y="16510"/>
                  </a:cubicBezTo>
                  <a:cubicBezTo>
                    <a:pt x="2339585" y="16510"/>
                    <a:pt x="2350594" y="16510"/>
                    <a:pt x="2359769" y="16510"/>
                  </a:cubicBezTo>
                  <a:cubicBezTo>
                    <a:pt x="2373509" y="17780"/>
                    <a:pt x="2382399" y="20320"/>
                    <a:pt x="2392559" y="21590"/>
                  </a:cubicBezTo>
                  <a:close/>
                  <a:moveTo>
                    <a:pt x="2402719" y="252417"/>
                  </a:moveTo>
                  <a:cubicBezTo>
                    <a:pt x="2403989" y="235907"/>
                    <a:pt x="2405260" y="223207"/>
                    <a:pt x="2405260" y="210507"/>
                  </a:cubicBezTo>
                  <a:cubicBezTo>
                    <a:pt x="2403989" y="201744"/>
                    <a:pt x="2402719" y="195646"/>
                    <a:pt x="2402719" y="189089"/>
                  </a:cubicBezTo>
                  <a:cubicBezTo>
                    <a:pt x="2402719" y="186098"/>
                    <a:pt x="2405260" y="183107"/>
                    <a:pt x="2403989" y="180116"/>
                  </a:cubicBezTo>
                  <a:cubicBezTo>
                    <a:pt x="2403989" y="177355"/>
                    <a:pt x="2402719" y="174479"/>
                    <a:pt x="2401450" y="171718"/>
                  </a:cubicBezTo>
                  <a:cubicBezTo>
                    <a:pt x="2396369" y="167462"/>
                    <a:pt x="2384939" y="79341"/>
                    <a:pt x="2384939" y="75085"/>
                  </a:cubicBezTo>
                  <a:cubicBezTo>
                    <a:pt x="2382400" y="71519"/>
                    <a:pt x="2379860" y="67838"/>
                    <a:pt x="2377319" y="63500"/>
                  </a:cubicBezTo>
                  <a:cubicBezTo>
                    <a:pt x="2376050" y="44450"/>
                    <a:pt x="2374779" y="43180"/>
                    <a:pt x="2354264" y="41910"/>
                  </a:cubicBezTo>
                  <a:cubicBezTo>
                    <a:pt x="2348759" y="41910"/>
                    <a:pt x="2345089" y="41910"/>
                    <a:pt x="2339585" y="40640"/>
                  </a:cubicBezTo>
                  <a:cubicBezTo>
                    <a:pt x="2293711" y="36830"/>
                    <a:pt x="2246003" y="31750"/>
                    <a:pt x="2200129" y="30480"/>
                  </a:cubicBezTo>
                  <a:cubicBezTo>
                    <a:pt x="2088198" y="26670"/>
                    <a:pt x="1974432" y="25400"/>
                    <a:pt x="1862501" y="22860"/>
                  </a:cubicBezTo>
                  <a:cubicBezTo>
                    <a:pt x="1845987" y="22860"/>
                    <a:pt x="1827637" y="22860"/>
                    <a:pt x="1811123" y="22860"/>
                  </a:cubicBezTo>
                  <a:cubicBezTo>
                    <a:pt x="1783599" y="22860"/>
                    <a:pt x="1756075" y="22860"/>
                    <a:pt x="1730386" y="22860"/>
                  </a:cubicBezTo>
                  <a:cubicBezTo>
                    <a:pt x="1671668" y="22860"/>
                    <a:pt x="1612950" y="22860"/>
                    <a:pt x="1556067" y="24130"/>
                  </a:cubicBezTo>
                  <a:cubicBezTo>
                    <a:pt x="1506524" y="25400"/>
                    <a:pt x="671627" y="29210"/>
                    <a:pt x="622084" y="29210"/>
                  </a:cubicBezTo>
                  <a:cubicBezTo>
                    <a:pt x="541347" y="29210"/>
                    <a:pt x="460610" y="26670"/>
                    <a:pt x="379873" y="33020"/>
                  </a:cubicBezTo>
                  <a:cubicBezTo>
                    <a:pt x="337669" y="36830"/>
                    <a:pt x="297300" y="36830"/>
                    <a:pt x="256932" y="38100"/>
                  </a:cubicBezTo>
                  <a:cubicBezTo>
                    <a:pt x="187204" y="41910"/>
                    <a:pt x="117477" y="45720"/>
                    <a:pt x="49530" y="50800"/>
                  </a:cubicBezTo>
                  <a:cubicBezTo>
                    <a:pt x="36830" y="50800"/>
                    <a:pt x="34290" y="53340"/>
                    <a:pt x="33020" y="64731"/>
                  </a:cubicBezTo>
                  <a:cubicBezTo>
                    <a:pt x="31750" y="66802"/>
                    <a:pt x="31750" y="68873"/>
                    <a:pt x="30480" y="70944"/>
                  </a:cubicBezTo>
                  <a:cubicBezTo>
                    <a:pt x="29210" y="74395"/>
                    <a:pt x="26670" y="77731"/>
                    <a:pt x="25400" y="81182"/>
                  </a:cubicBezTo>
                  <a:cubicBezTo>
                    <a:pt x="20320" y="84863"/>
                    <a:pt x="26670" y="174824"/>
                    <a:pt x="29210" y="178506"/>
                  </a:cubicBezTo>
                  <a:cubicBezTo>
                    <a:pt x="29210" y="182417"/>
                    <a:pt x="29210" y="186443"/>
                    <a:pt x="30480" y="190355"/>
                  </a:cubicBezTo>
                  <a:cubicBezTo>
                    <a:pt x="30480" y="193231"/>
                    <a:pt x="33020" y="196107"/>
                    <a:pt x="33020" y="198983"/>
                  </a:cubicBezTo>
                  <a:cubicBezTo>
                    <a:pt x="33020" y="202089"/>
                    <a:pt x="33020" y="205195"/>
                    <a:pt x="31750" y="210507"/>
                  </a:cubicBezTo>
                  <a:cubicBezTo>
                    <a:pt x="31750" y="214317"/>
                    <a:pt x="31750" y="216857"/>
                    <a:pt x="31750" y="220667"/>
                  </a:cubicBezTo>
                  <a:cubicBezTo>
                    <a:pt x="31750" y="230827"/>
                    <a:pt x="35560" y="234637"/>
                    <a:pt x="44450" y="234637"/>
                  </a:cubicBezTo>
                  <a:cubicBezTo>
                    <a:pt x="64264" y="234637"/>
                    <a:pt x="89953" y="235907"/>
                    <a:pt x="113807" y="235907"/>
                  </a:cubicBezTo>
                  <a:cubicBezTo>
                    <a:pt x="148671" y="235907"/>
                    <a:pt x="185369" y="233367"/>
                    <a:pt x="220233" y="235907"/>
                  </a:cubicBezTo>
                  <a:cubicBezTo>
                    <a:pt x="277116" y="239717"/>
                    <a:pt x="333999" y="242257"/>
                    <a:pt x="390882" y="240987"/>
                  </a:cubicBezTo>
                  <a:cubicBezTo>
                    <a:pt x="427581" y="239717"/>
                    <a:pt x="462445" y="242257"/>
                    <a:pt x="499143" y="242257"/>
                  </a:cubicBezTo>
                  <a:cubicBezTo>
                    <a:pt x="552357" y="242257"/>
                    <a:pt x="605570" y="240987"/>
                    <a:pt x="658783" y="242257"/>
                  </a:cubicBezTo>
                  <a:cubicBezTo>
                    <a:pt x="737685" y="243527"/>
                    <a:pt x="1603775" y="233367"/>
                    <a:pt x="1684512" y="235907"/>
                  </a:cubicBezTo>
                  <a:cubicBezTo>
                    <a:pt x="1719376" y="237177"/>
                    <a:pt x="1754240" y="238447"/>
                    <a:pt x="1787269" y="238447"/>
                  </a:cubicBezTo>
                  <a:cubicBezTo>
                    <a:pt x="1847822" y="240987"/>
                    <a:pt x="1906540" y="237177"/>
                    <a:pt x="1967092" y="240987"/>
                  </a:cubicBezTo>
                  <a:cubicBezTo>
                    <a:pt x="2016636" y="243527"/>
                    <a:pt x="2066179" y="243527"/>
                    <a:pt x="2115722" y="246067"/>
                  </a:cubicBezTo>
                  <a:cubicBezTo>
                    <a:pt x="2189120" y="249877"/>
                    <a:pt x="2262517" y="252417"/>
                    <a:pt x="2335915" y="253687"/>
                  </a:cubicBezTo>
                  <a:cubicBezTo>
                    <a:pt x="2363439" y="253687"/>
                    <a:pt x="2382399" y="252417"/>
                    <a:pt x="2402719" y="252417"/>
                  </a:cubicBezTo>
                  <a:close/>
                </a:path>
              </a:pathLst>
            </a:custGeom>
            <a:solidFill>
              <a:srgbClr val="ABDEE6"/>
            </a:solidFill>
          </p:spPr>
        </p:sp>
      </p:grpSp>
      <p:pic>
        <p:nvPicPr>
          <p:cNvPr name="Picture 11" id="11"/>
          <p:cNvPicPr>
            <a:picLocks noChangeAspect="true"/>
          </p:cNvPicPr>
          <p:nvPr/>
        </p:nvPicPr>
        <p:blipFill>
          <a:blip r:embed="rId10"/>
          <a:srcRect l="0" t="0" r="0" b="0"/>
          <a:stretch>
            <a:fillRect/>
          </a:stretch>
        </p:blipFill>
        <p:spPr>
          <a:xfrm flipH="false" flipV="false" rot="0">
            <a:off x="17066937" y="9258300"/>
            <a:ext cx="1221063" cy="1221063"/>
          </a:xfrm>
          <a:prstGeom prst="rect">
            <a:avLst/>
          </a:prstGeom>
        </p:spPr>
      </p:pic>
      <p:sp>
        <p:nvSpPr>
          <p:cNvPr name="TextBox 12" id="12"/>
          <p:cNvSpPr txBox="true"/>
          <p:nvPr/>
        </p:nvSpPr>
        <p:spPr>
          <a:xfrm rot="0">
            <a:off x="5571195" y="1292050"/>
            <a:ext cx="7434319" cy="638175"/>
          </a:xfrm>
          <a:prstGeom prst="rect">
            <a:avLst/>
          </a:prstGeom>
        </p:spPr>
        <p:txBody>
          <a:bodyPr anchor="t" rtlCol="false" tIns="0" lIns="0" bIns="0" rIns="0">
            <a:spAutoFit/>
          </a:bodyPr>
          <a:lstStyle/>
          <a:p>
            <a:pPr algn="ctr" marL="0" indent="0" lvl="0">
              <a:lnSpc>
                <a:spcPts val="5040"/>
              </a:lnSpc>
              <a:spcBef>
                <a:spcPct val="0"/>
              </a:spcBef>
            </a:pPr>
            <a:r>
              <a:rPr lang="en-US" spc="210" sz="4200">
                <a:solidFill>
                  <a:srgbClr val="000000"/>
                </a:solidFill>
                <a:latin typeface="29LT Riwaya Informal"/>
              </a:rPr>
              <a:t>INOVATIF DÜŞÜNCE DERNEĞI</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4F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0">
            <a:off x="0" y="6894967"/>
            <a:ext cx="3007583" cy="3753614"/>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105219" y="-253171"/>
            <a:ext cx="2922164" cy="1461082"/>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31063" r="0" b="0"/>
          <a:stretch>
            <a:fillRect/>
          </a:stretch>
        </p:blipFill>
        <p:spPr>
          <a:xfrm flipH="false" flipV="false" rot="0">
            <a:off x="15610223" y="-131895"/>
            <a:ext cx="2941972" cy="2112610"/>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true" flipV="false" rot="-10800000">
            <a:off x="1028700" y="1028700"/>
            <a:ext cx="1358349" cy="1039755"/>
          </a:xfrm>
          <a:prstGeom prst="rect">
            <a:avLst/>
          </a:prstGeom>
        </p:spPr>
      </p:pic>
      <p:pic>
        <p:nvPicPr>
          <p:cNvPr name="Picture 6" id="6"/>
          <p:cNvPicPr>
            <a:picLocks noChangeAspect="true"/>
          </p:cNvPicPr>
          <p:nvPr/>
        </p:nvPicPr>
        <p:blipFill>
          <a:blip r:embed="rId10"/>
          <a:srcRect l="0" t="0" r="0" b="0"/>
          <a:stretch>
            <a:fillRect/>
          </a:stretch>
        </p:blipFill>
        <p:spPr>
          <a:xfrm flipH="false" flipV="false" rot="0">
            <a:off x="17066937" y="9258300"/>
            <a:ext cx="1221063" cy="1221063"/>
          </a:xfrm>
          <a:prstGeom prst="rect">
            <a:avLst/>
          </a:prstGeom>
        </p:spPr>
      </p:pic>
      <p:sp>
        <p:nvSpPr>
          <p:cNvPr name="TextBox 7" id="7"/>
          <p:cNvSpPr txBox="true"/>
          <p:nvPr/>
        </p:nvSpPr>
        <p:spPr>
          <a:xfrm rot="0">
            <a:off x="4190219" y="562143"/>
            <a:ext cx="9907562" cy="848360"/>
          </a:xfrm>
          <a:prstGeom prst="rect">
            <a:avLst/>
          </a:prstGeom>
        </p:spPr>
        <p:txBody>
          <a:bodyPr anchor="t" rtlCol="false" tIns="0" lIns="0" bIns="0" rIns="0">
            <a:spAutoFit/>
          </a:bodyPr>
          <a:lstStyle/>
          <a:p>
            <a:pPr algn="ctr" marL="0" indent="0" lvl="1">
              <a:lnSpc>
                <a:spcPts val="6399"/>
              </a:lnSpc>
              <a:spcBef>
                <a:spcPct val="0"/>
              </a:spcBef>
            </a:pPr>
            <a:r>
              <a:rPr lang="en-US" sz="6399">
                <a:solidFill>
                  <a:srgbClr val="995599"/>
                </a:solidFill>
                <a:latin typeface="Architects Daughter"/>
              </a:rPr>
              <a:t>Yapılan Çalışmalar- Oyun</a:t>
            </a:r>
          </a:p>
        </p:txBody>
      </p:sp>
      <p:sp>
        <p:nvSpPr>
          <p:cNvPr name="TextBox 8" id="8"/>
          <p:cNvSpPr txBox="true"/>
          <p:nvPr/>
        </p:nvSpPr>
        <p:spPr>
          <a:xfrm rot="0">
            <a:off x="1173131" y="1481902"/>
            <a:ext cx="16504337" cy="9217660"/>
          </a:xfrm>
          <a:prstGeom prst="rect">
            <a:avLst/>
          </a:prstGeom>
        </p:spPr>
        <p:txBody>
          <a:bodyPr anchor="t" rtlCol="false" tIns="0" lIns="0" bIns="0" rIns="0">
            <a:spAutoFit/>
          </a:bodyPr>
          <a:lstStyle/>
          <a:p>
            <a:pPr>
              <a:lnSpc>
                <a:spcPts val="4340"/>
              </a:lnSpc>
            </a:pPr>
            <a:r>
              <a:rPr lang="en-US" sz="3100">
                <a:solidFill>
                  <a:srgbClr val="000000"/>
                </a:solidFill>
                <a:latin typeface="Barlow Medium Bold"/>
              </a:rPr>
              <a:t>Selfie</a:t>
            </a:r>
          </a:p>
          <a:p>
            <a:pPr>
              <a:lnSpc>
                <a:spcPts val="4340"/>
              </a:lnSpc>
            </a:pPr>
          </a:p>
          <a:p>
            <a:pPr>
              <a:lnSpc>
                <a:spcPts val="4340"/>
              </a:lnSpc>
            </a:pPr>
            <a:r>
              <a:rPr lang="en-US" sz="3100">
                <a:solidFill>
                  <a:srgbClr val="000000"/>
                </a:solidFill>
                <a:latin typeface="Barlow Medium Bold"/>
              </a:rPr>
              <a:t>Nasıl Oynanır?</a:t>
            </a:r>
          </a:p>
          <a:p>
            <a:pPr>
              <a:lnSpc>
                <a:spcPts val="4340"/>
              </a:lnSpc>
            </a:pPr>
            <a:r>
              <a:rPr lang="en-US" sz="3100">
                <a:solidFill>
                  <a:srgbClr val="000000"/>
                </a:solidFill>
                <a:latin typeface="Barlow Medium"/>
              </a:rPr>
              <a:t>Katılımcıların kendilerini gruba tanıtmak için bir çizim yaparak sunum hazırlarlar. Bunun için 15 dakika süre verilit. Sayfanın üstüne adlarını (veya onlara nasıl seslenmelerini istiyorlarsa) yazarlar.</a:t>
            </a:r>
          </a:p>
          <a:p>
            <a:pPr>
              <a:lnSpc>
                <a:spcPts val="4340"/>
              </a:lnSpc>
            </a:pPr>
          </a:p>
          <a:p>
            <a:pPr>
              <a:lnSpc>
                <a:spcPts val="4340"/>
              </a:lnSpc>
            </a:pPr>
            <a:r>
              <a:rPr lang="en-US" sz="3100">
                <a:solidFill>
                  <a:srgbClr val="000000"/>
                </a:solidFill>
                <a:latin typeface="Barlow Medium Bold"/>
              </a:rPr>
              <a:t>Çizimleri şu soruları yansıtmalıdır:</a:t>
            </a:r>
          </a:p>
          <a:p>
            <a:pPr>
              <a:lnSpc>
                <a:spcPts val="4340"/>
              </a:lnSpc>
            </a:pPr>
            <a:r>
              <a:rPr lang="en-US" sz="3100">
                <a:solidFill>
                  <a:srgbClr val="000000"/>
                </a:solidFill>
                <a:latin typeface="Barlow Medium Bold"/>
              </a:rPr>
              <a:t>a. Sen kimsin?</a:t>
            </a:r>
          </a:p>
          <a:p>
            <a:pPr>
              <a:lnSpc>
                <a:spcPts val="4340"/>
              </a:lnSpc>
            </a:pPr>
            <a:r>
              <a:rPr lang="en-US" sz="3100">
                <a:solidFill>
                  <a:srgbClr val="000000"/>
                </a:solidFill>
                <a:latin typeface="Barlow Medium Bold"/>
              </a:rPr>
              <a:t>b. Neden buradasın?</a:t>
            </a:r>
          </a:p>
          <a:p>
            <a:pPr>
              <a:lnSpc>
                <a:spcPts val="4340"/>
              </a:lnSpc>
            </a:pPr>
            <a:r>
              <a:rPr lang="en-US" sz="3100">
                <a:solidFill>
                  <a:srgbClr val="000000"/>
                </a:solidFill>
                <a:latin typeface="Barlow Medium Bold"/>
              </a:rPr>
              <a:t>c.  Korkularınız nelerdir?</a:t>
            </a:r>
          </a:p>
          <a:p>
            <a:pPr>
              <a:lnSpc>
                <a:spcPts val="4340"/>
              </a:lnSpc>
            </a:pPr>
            <a:r>
              <a:rPr lang="en-US" sz="3100">
                <a:solidFill>
                  <a:srgbClr val="000000"/>
                </a:solidFill>
                <a:latin typeface="Barlow Medium Bold"/>
              </a:rPr>
              <a:t>d. Beklentileriniz nelerdir?</a:t>
            </a:r>
          </a:p>
          <a:p>
            <a:pPr>
              <a:lnSpc>
                <a:spcPts val="4340"/>
              </a:lnSpc>
            </a:pPr>
          </a:p>
          <a:p>
            <a:pPr>
              <a:lnSpc>
                <a:spcPts val="4340"/>
              </a:lnSpc>
            </a:pPr>
            <a:r>
              <a:rPr lang="en-US" sz="3100">
                <a:solidFill>
                  <a:srgbClr val="000000"/>
                </a:solidFill>
                <a:latin typeface="Barlow Medium"/>
              </a:rPr>
              <a:t>Daha sonra katılımcılar çizimlerini gruba göstererek sunarlar.</a:t>
            </a:r>
          </a:p>
          <a:p>
            <a:pPr>
              <a:lnSpc>
                <a:spcPts val="4340"/>
              </a:lnSpc>
            </a:pPr>
          </a:p>
          <a:p>
            <a:pPr>
              <a:lnSpc>
                <a:spcPts val="4340"/>
              </a:lnSpc>
            </a:pPr>
            <a:r>
              <a:rPr lang="en-US" sz="3100">
                <a:solidFill>
                  <a:srgbClr val="000000"/>
                </a:solidFill>
                <a:latin typeface="Barlow Medium"/>
              </a:rPr>
              <a:t> </a:t>
            </a:r>
          </a:p>
          <a:p>
            <a:pPr>
              <a:lnSpc>
                <a:spcPts val="4340"/>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4F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0">
            <a:off x="0" y="6894967"/>
            <a:ext cx="3007583" cy="3753614"/>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105219" y="-253171"/>
            <a:ext cx="2922164" cy="1461082"/>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31063" r="0" b="0"/>
          <a:stretch>
            <a:fillRect/>
          </a:stretch>
        </p:blipFill>
        <p:spPr>
          <a:xfrm flipH="false" flipV="false" rot="0">
            <a:off x="15610223" y="-131895"/>
            <a:ext cx="2941972" cy="2112610"/>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true" flipV="false" rot="-10800000">
            <a:off x="1028700" y="1028700"/>
            <a:ext cx="1358349" cy="1039755"/>
          </a:xfrm>
          <a:prstGeom prst="rect">
            <a:avLst/>
          </a:prstGeom>
        </p:spPr>
      </p:pic>
      <p:pic>
        <p:nvPicPr>
          <p:cNvPr name="Picture 6" id="6"/>
          <p:cNvPicPr>
            <a:picLocks noChangeAspect="true"/>
          </p:cNvPicPr>
          <p:nvPr/>
        </p:nvPicPr>
        <p:blipFill>
          <a:blip r:embed="rId10"/>
          <a:srcRect l="0" t="0" r="0" b="0"/>
          <a:stretch>
            <a:fillRect/>
          </a:stretch>
        </p:blipFill>
        <p:spPr>
          <a:xfrm flipH="false" flipV="false" rot="0">
            <a:off x="17066937" y="9258300"/>
            <a:ext cx="1221063" cy="1221063"/>
          </a:xfrm>
          <a:prstGeom prst="rect">
            <a:avLst/>
          </a:prstGeom>
        </p:spPr>
      </p:pic>
      <p:sp>
        <p:nvSpPr>
          <p:cNvPr name="TextBox 7" id="7"/>
          <p:cNvSpPr txBox="true"/>
          <p:nvPr/>
        </p:nvSpPr>
        <p:spPr>
          <a:xfrm rot="0">
            <a:off x="4190219" y="562143"/>
            <a:ext cx="9907562" cy="848360"/>
          </a:xfrm>
          <a:prstGeom prst="rect">
            <a:avLst/>
          </a:prstGeom>
        </p:spPr>
        <p:txBody>
          <a:bodyPr anchor="t" rtlCol="false" tIns="0" lIns="0" bIns="0" rIns="0">
            <a:spAutoFit/>
          </a:bodyPr>
          <a:lstStyle/>
          <a:p>
            <a:pPr algn="ctr" marL="0" indent="0" lvl="1">
              <a:lnSpc>
                <a:spcPts val="6399"/>
              </a:lnSpc>
              <a:spcBef>
                <a:spcPct val="0"/>
              </a:spcBef>
            </a:pPr>
            <a:r>
              <a:rPr lang="en-US" sz="6399">
                <a:solidFill>
                  <a:srgbClr val="995599"/>
                </a:solidFill>
                <a:latin typeface="Architects Daughter"/>
              </a:rPr>
              <a:t>Yapılan Çalışmalar- Oyun</a:t>
            </a:r>
          </a:p>
        </p:txBody>
      </p:sp>
      <p:sp>
        <p:nvSpPr>
          <p:cNvPr name="TextBox 8" id="8"/>
          <p:cNvSpPr txBox="true"/>
          <p:nvPr/>
        </p:nvSpPr>
        <p:spPr>
          <a:xfrm rot="0">
            <a:off x="1173131" y="1481902"/>
            <a:ext cx="16504337" cy="8674735"/>
          </a:xfrm>
          <a:prstGeom prst="rect">
            <a:avLst/>
          </a:prstGeom>
        </p:spPr>
        <p:txBody>
          <a:bodyPr anchor="t" rtlCol="false" tIns="0" lIns="0" bIns="0" rIns="0">
            <a:spAutoFit/>
          </a:bodyPr>
          <a:lstStyle/>
          <a:p>
            <a:pPr>
              <a:lnSpc>
                <a:spcPts val="4340"/>
              </a:lnSpc>
            </a:pPr>
            <a:r>
              <a:rPr lang="en-US" sz="3100">
                <a:solidFill>
                  <a:srgbClr val="000000"/>
                </a:solidFill>
                <a:latin typeface="Barlow Medium Bold"/>
              </a:rPr>
              <a:t>Yüz Boyası</a:t>
            </a:r>
          </a:p>
          <a:p>
            <a:pPr>
              <a:lnSpc>
                <a:spcPts val="4340"/>
              </a:lnSpc>
            </a:pPr>
          </a:p>
          <a:p>
            <a:pPr>
              <a:lnSpc>
                <a:spcPts val="4340"/>
              </a:lnSpc>
            </a:pPr>
            <a:r>
              <a:rPr lang="en-US" sz="3100">
                <a:solidFill>
                  <a:srgbClr val="000000"/>
                </a:solidFill>
                <a:latin typeface="Barlow Medium Bold"/>
              </a:rPr>
              <a:t>Nasıl Oynanır?</a:t>
            </a:r>
          </a:p>
          <a:p>
            <a:pPr>
              <a:lnSpc>
                <a:spcPts val="4340"/>
              </a:lnSpc>
            </a:pPr>
            <a:r>
              <a:rPr lang="en-US" sz="3100">
                <a:solidFill>
                  <a:srgbClr val="000000"/>
                </a:solidFill>
                <a:latin typeface="Arimo Bold"/>
              </a:rPr>
              <a:t>Katılımcılar yüzlerine boya uygularlar. Daha sonra kamusal alanlarda, dükkanlarda vb. yerlerde dolaşarak yerel halkla etkileşime geçmeye çalışırlar (farklı bakış açıları yaratmak için katılımcılar mümkünse “aktörler” ve "gözlemciler" olarak gruplara ayrılırlar). Alıştırma, duygu ve düşünceler hakkında bilgi alma ve tartışma ile sona erecektir.</a:t>
            </a:r>
          </a:p>
          <a:p>
            <a:pPr>
              <a:lnSpc>
                <a:spcPts val="4340"/>
              </a:lnSpc>
            </a:pPr>
          </a:p>
          <a:p>
            <a:pPr>
              <a:lnSpc>
                <a:spcPts val="4340"/>
              </a:lnSpc>
            </a:pPr>
            <a:r>
              <a:rPr lang="en-US" sz="3100">
                <a:solidFill>
                  <a:srgbClr val="000000"/>
                </a:solidFill>
                <a:latin typeface="Barlow Medium Bold"/>
              </a:rPr>
              <a:t>Tartışma Konuları Şunlar Olabilir</a:t>
            </a:r>
          </a:p>
          <a:p>
            <a:pPr>
              <a:lnSpc>
                <a:spcPts val="4340"/>
              </a:lnSpc>
            </a:pPr>
            <a:r>
              <a:rPr lang="en-US" sz="3100">
                <a:solidFill>
                  <a:srgbClr val="000000"/>
                </a:solidFill>
                <a:latin typeface="Arimo Bold"/>
              </a:rPr>
              <a:t>Farklı olmayı nasıl hissettiniz? </a:t>
            </a:r>
          </a:p>
          <a:p>
            <a:pPr>
              <a:lnSpc>
                <a:spcPts val="4340"/>
              </a:lnSpc>
            </a:pPr>
            <a:r>
              <a:rPr lang="en-US" sz="3100">
                <a:solidFill>
                  <a:srgbClr val="000000"/>
                </a:solidFill>
                <a:latin typeface="Arimo Bold"/>
              </a:rPr>
              <a:t>Diğer insanlar nasıl tepki verdi? </a:t>
            </a:r>
          </a:p>
          <a:p>
            <a:pPr>
              <a:lnSpc>
                <a:spcPts val="4340"/>
              </a:lnSpc>
            </a:pPr>
            <a:r>
              <a:rPr lang="en-US" sz="3100">
                <a:solidFill>
                  <a:srgbClr val="000000"/>
                </a:solidFill>
                <a:latin typeface="Arimo Bold"/>
              </a:rPr>
              <a:t>'Her zamanki' deneyimlerinizde herhangi bir fark oldu mu? </a:t>
            </a:r>
          </a:p>
          <a:p>
            <a:pPr>
              <a:lnSpc>
                <a:spcPts val="4340"/>
              </a:lnSpc>
            </a:pPr>
            <a:r>
              <a:rPr lang="en-US" sz="3100">
                <a:solidFill>
                  <a:srgbClr val="000000"/>
                </a:solidFill>
                <a:latin typeface="Arimo Bold"/>
              </a:rPr>
              <a:t>Hangi yolla? Bu size dahil etme/dışlama hakkında ne söylüyor?</a:t>
            </a:r>
          </a:p>
          <a:p>
            <a:pPr>
              <a:lnSpc>
                <a:spcPts val="4340"/>
              </a:lnSpc>
            </a:pPr>
          </a:p>
          <a:p>
            <a:pPr>
              <a:lnSpc>
                <a:spcPts val="4340"/>
              </a:lnSpc>
            </a:pPr>
            <a:r>
              <a:rPr lang="en-US" sz="3100">
                <a:solidFill>
                  <a:srgbClr val="000000"/>
                </a:solidFill>
                <a:latin typeface="Barlow Medium"/>
              </a:rPr>
              <a:t> </a:t>
            </a:r>
          </a:p>
          <a:p>
            <a:pPr>
              <a:lnSpc>
                <a:spcPts val="4340"/>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4F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113157" y="2211332"/>
            <a:ext cx="4607288" cy="5525983"/>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2807" t="6582" r="0" b="0"/>
          <a:stretch>
            <a:fillRect/>
          </a:stretch>
        </p:blipFill>
        <p:spPr>
          <a:xfrm flipH="false" flipV="false" rot="0">
            <a:off x="0" y="0"/>
            <a:ext cx="2246507" cy="2211332"/>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80052"/>
          <a:stretch>
            <a:fillRect/>
          </a:stretch>
        </p:blipFill>
        <p:spPr>
          <a:xfrm flipH="false" flipV="false" rot="0">
            <a:off x="-85614" y="8951947"/>
            <a:ext cx="18459227" cy="1335053"/>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18135"/>
          <a:stretch>
            <a:fillRect/>
          </a:stretch>
        </p:blipFill>
        <p:spPr>
          <a:xfrm flipH="true" flipV="false" rot="0">
            <a:off x="15857887" y="7311943"/>
            <a:ext cx="2802826" cy="2975057"/>
          </a:xfrm>
          <a:prstGeom prst="rect">
            <a:avLst/>
          </a:prstGeom>
        </p:spPr>
      </p:pic>
      <p:pic>
        <p:nvPicPr>
          <p:cNvPr name="Picture 6" id="6"/>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2113157" y="2380508"/>
            <a:ext cx="1374926" cy="1349928"/>
          </a:xfrm>
          <a:prstGeom prst="rect">
            <a:avLst/>
          </a:prstGeom>
        </p:spPr>
      </p:pic>
      <p:pic>
        <p:nvPicPr>
          <p:cNvPr name="Picture 7" id="7"/>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2578850" y="3730436"/>
            <a:ext cx="3675903" cy="3492108"/>
          </a:xfrm>
          <a:prstGeom prst="rect">
            <a:avLst/>
          </a:prstGeom>
        </p:spPr>
      </p:pic>
      <p:sp>
        <p:nvSpPr>
          <p:cNvPr name="TextBox 8" id="8"/>
          <p:cNvSpPr txBox="true"/>
          <p:nvPr/>
        </p:nvSpPr>
        <p:spPr>
          <a:xfrm rot="0">
            <a:off x="7679619" y="1132902"/>
            <a:ext cx="9768597" cy="1388110"/>
          </a:xfrm>
          <a:prstGeom prst="rect">
            <a:avLst/>
          </a:prstGeom>
        </p:spPr>
        <p:txBody>
          <a:bodyPr anchor="t" rtlCol="false" tIns="0" lIns="0" bIns="0" rIns="0">
            <a:spAutoFit/>
          </a:bodyPr>
          <a:lstStyle/>
          <a:p>
            <a:pPr marL="0" indent="0" lvl="1">
              <a:lnSpc>
                <a:spcPts val="10400"/>
              </a:lnSpc>
              <a:spcBef>
                <a:spcPct val="0"/>
              </a:spcBef>
            </a:pPr>
            <a:r>
              <a:rPr lang="en-US" sz="10400">
                <a:solidFill>
                  <a:srgbClr val="E17795"/>
                </a:solidFill>
                <a:latin typeface="Boldoa"/>
              </a:rPr>
              <a:t>DAHIL ETME NEDIR?</a:t>
            </a:r>
          </a:p>
        </p:txBody>
      </p:sp>
      <p:sp>
        <p:nvSpPr>
          <p:cNvPr name="TextBox 9" id="9"/>
          <p:cNvSpPr txBox="true"/>
          <p:nvPr/>
        </p:nvSpPr>
        <p:spPr>
          <a:xfrm rot="0">
            <a:off x="7638762" y="3302381"/>
            <a:ext cx="9850311" cy="3484896"/>
          </a:xfrm>
          <a:prstGeom prst="rect">
            <a:avLst/>
          </a:prstGeom>
        </p:spPr>
        <p:txBody>
          <a:bodyPr anchor="t" rtlCol="false" tIns="0" lIns="0" bIns="0" rIns="0">
            <a:spAutoFit/>
          </a:bodyPr>
          <a:lstStyle/>
          <a:p>
            <a:pPr algn="l" marL="0" indent="0" lvl="1">
              <a:lnSpc>
                <a:spcPts val="4009"/>
              </a:lnSpc>
              <a:spcBef>
                <a:spcPct val="0"/>
              </a:spcBef>
            </a:pPr>
            <a:r>
              <a:rPr lang="en-US" spc="143" sz="2863">
                <a:solidFill>
                  <a:srgbClr val="000000"/>
                </a:solidFill>
                <a:latin typeface="Architects Daughter"/>
              </a:rPr>
              <a:t>Miller ve Katz, içermeyi “aidiyet duygusu: saygı duyulan, olduğunuz kişi için değerli hissetmek; elinizden gelenin en iyisini yapabilmeniz için başkalarından destek hissetmek olarak açıklar. Tüm bireylere değer vermek, herkese eşit erişim ve fırsat vermek ve ayrımcılığın önündeki diğer engelleri kaldırmakla ilgilidir.</a:t>
            </a:r>
          </a:p>
        </p:txBody>
      </p:sp>
      <p:pic>
        <p:nvPicPr>
          <p:cNvPr name="Picture 10" id="10"/>
          <p:cNvPicPr>
            <a:picLocks noChangeAspect="true"/>
          </p:cNvPicPr>
          <p:nvPr/>
        </p:nvPicPr>
        <p:blipFill>
          <a:blip r:embed="rId14"/>
          <a:srcRect l="0" t="0" r="0" b="0"/>
          <a:stretch>
            <a:fillRect/>
          </a:stretch>
        </p:blipFill>
        <p:spPr>
          <a:xfrm flipH="false" flipV="false" rot="0">
            <a:off x="17066937" y="9258300"/>
            <a:ext cx="1221063" cy="1221063"/>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4F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188879">
            <a:off x="17206199" y="4392357"/>
            <a:ext cx="1213663" cy="3556521"/>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true" flipV="false" rot="0">
            <a:off x="14927235" y="7455080"/>
            <a:ext cx="3360765" cy="3196928"/>
          </a:xfrm>
          <a:prstGeom prst="rect">
            <a:avLst/>
          </a:prstGeom>
        </p:spPr>
      </p:pic>
      <p:grpSp>
        <p:nvGrpSpPr>
          <p:cNvPr name="Group 4" id="4"/>
          <p:cNvGrpSpPr>
            <a:grpSpLocks noChangeAspect="true"/>
          </p:cNvGrpSpPr>
          <p:nvPr/>
        </p:nvGrpSpPr>
        <p:grpSpPr>
          <a:xfrm rot="0">
            <a:off x="10456830" y="1363434"/>
            <a:ext cx="5449079" cy="7560132"/>
            <a:chOff x="0" y="0"/>
            <a:chExt cx="3350260" cy="4648200"/>
          </a:xfrm>
        </p:grpSpPr>
        <p:sp>
          <p:nvSpPr>
            <p:cNvPr name="Freeform 5" id="5"/>
            <p:cNvSpPr/>
            <p:nvPr/>
          </p:nvSpPr>
          <p:spPr>
            <a:xfrm>
              <a:off x="0" y="0"/>
              <a:ext cx="3314700" cy="2186940"/>
            </a:xfrm>
            <a:custGeom>
              <a:avLst/>
              <a:gdLst/>
              <a:ahLst/>
              <a:cxnLst/>
              <a:rect r="r" b="b" t="t" l="l"/>
              <a:pathLst>
                <a:path h="2186940" w="3314700">
                  <a:moveTo>
                    <a:pt x="3282950" y="0"/>
                  </a:moveTo>
                  <a:lnTo>
                    <a:pt x="1334770" y="0"/>
                  </a:lnTo>
                  <a:cubicBezTo>
                    <a:pt x="890270" y="17780"/>
                    <a:pt x="445770" y="53340"/>
                    <a:pt x="0" y="55880"/>
                  </a:cubicBezTo>
                  <a:cubicBezTo>
                    <a:pt x="2540" y="410210"/>
                    <a:pt x="20320" y="844550"/>
                    <a:pt x="39370" y="1198880"/>
                  </a:cubicBezTo>
                  <a:cubicBezTo>
                    <a:pt x="55880" y="1518920"/>
                    <a:pt x="72390" y="1838960"/>
                    <a:pt x="76200" y="2160270"/>
                  </a:cubicBezTo>
                  <a:cubicBezTo>
                    <a:pt x="294640" y="2159000"/>
                    <a:pt x="514350" y="2156460"/>
                    <a:pt x="732790" y="2152650"/>
                  </a:cubicBezTo>
                  <a:cubicBezTo>
                    <a:pt x="1225550" y="2145030"/>
                    <a:pt x="1718310" y="2137410"/>
                    <a:pt x="2211070" y="2151380"/>
                  </a:cubicBezTo>
                  <a:cubicBezTo>
                    <a:pt x="2579370" y="2161540"/>
                    <a:pt x="2946400" y="2186940"/>
                    <a:pt x="3314700" y="2184400"/>
                  </a:cubicBezTo>
                  <a:cubicBezTo>
                    <a:pt x="3314700" y="2142490"/>
                    <a:pt x="3313430" y="2100580"/>
                    <a:pt x="3313430" y="2058670"/>
                  </a:cubicBezTo>
                  <a:cubicBezTo>
                    <a:pt x="3305810" y="1399540"/>
                    <a:pt x="3284220" y="660400"/>
                    <a:pt x="3282950" y="0"/>
                  </a:cubicBezTo>
                  <a:close/>
                </a:path>
              </a:pathLst>
            </a:custGeom>
            <a:blipFill>
              <a:blip r:embed="rId6"/>
              <a:stretch>
                <a:fillRect l="0" r="0" t="-11451" b="-11451"/>
              </a:stretch>
            </a:blipFill>
          </p:spPr>
        </p:sp>
        <p:sp>
          <p:nvSpPr>
            <p:cNvPr name="Freeform 6" id="6"/>
            <p:cNvSpPr/>
            <p:nvPr/>
          </p:nvSpPr>
          <p:spPr>
            <a:xfrm>
              <a:off x="57150" y="2434590"/>
              <a:ext cx="3294380" cy="2214880"/>
            </a:xfrm>
            <a:custGeom>
              <a:avLst/>
              <a:gdLst/>
              <a:ahLst/>
              <a:cxnLst/>
              <a:rect r="r" b="b" t="t" l="l"/>
              <a:pathLst>
                <a:path h="2214880" w="3294380">
                  <a:moveTo>
                    <a:pt x="3275330" y="1115060"/>
                  </a:moveTo>
                  <a:cubicBezTo>
                    <a:pt x="3266440" y="949960"/>
                    <a:pt x="3263900" y="784860"/>
                    <a:pt x="3262630" y="619760"/>
                  </a:cubicBezTo>
                  <a:cubicBezTo>
                    <a:pt x="3260090" y="426720"/>
                    <a:pt x="3260090" y="233680"/>
                    <a:pt x="3260090" y="41910"/>
                  </a:cubicBezTo>
                  <a:cubicBezTo>
                    <a:pt x="3105150" y="43180"/>
                    <a:pt x="2950210" y="39370"/>
                    <a:pt x="2795270" y="34290"/>
                  </a:cubicBezTo>
                  <a:cubicBezTo>
                    <a:pt x="2550160" y="26670"/>
                    <a:pt x="2303780" y="11430"/>
                    <a:pt x="2058670" y="6350"/>
                  </a:cubicBezTo>
                  <a:cubicBezTo>
                    <a:pt x="1812290" y="1270"/>
                    <a:pt x="1565910" y="0"/>
                    <a:pt x="1319530" y="2540"/>
                  </a:cubicBezTo>
                  <a:cubicBezTo>
                    <a:pt x="886460" y="5080"/>
                    <a:pt x="454660" y="15240"/>
                    <a:pt x="21590" y="17780"/>
                  </a:cubicBezTo>
                  <a:cubicBezTo>
                    <a:pt x="20320" y="285750"/>
                    <a:pt x="13970" y="553720"/>
                    <a:pt x="8890" y="820420"/>
                  </a:cubicBezTo>
                  <a:cubicBezTo>
                    <a:pt x="5080" y="993140"/>
                    <a:pt x="2540" y="1165860"/>
                    <a:pt x="0" y="1338580"/>
                  </a:cubicBezTo>
                  <a:lnTo>
                    <a:pt x="0" y="1414780"/>
                  </a:lnTo>
                  <a:cubicBezTo>
                    <a:pt x="8890" y="1676400"/>
                    <a:pt x="21590" y="1938020"/>
                    <a:pt x="30480" y="2199640"/>
                  </a:cubicBezTo>
                  <a:cubicBezTo>
                    <a:pt x="419100" y="2200910"/>
                    <a:pt x="807720" y="2212340"/>
                    <a:pt x="1196340" y="2214880"/>
                  </a:cubicBezTo>
                  <a:cubicBezTo>
                    <a:pt x="1280160" y="2211070"/>
                    <a:pt x="1363980" y="2207260"/>
                    <a:pt x="1447800" y="2204720"/>
                  </a:cubicBezTo>
                  <a:cubicBezTo>
                    <a:pt x="1714500" y="2197100"/>
                    <a:pt x="1982470" y="2199640"/>
                    <a:pt x="2249170" y="2198370"/>
                  </a:cubicBezTo>
                  <a:lnTo>
                    <a:pt x="3294380" y="2190750"/>
                  </a:lnTo>
                  <a:lnTo>
                    <a:pt x="3294380" y="1358900"/>
                  </a:lnTo>
                  <a:cubicBezTo>
                    <a:pt x="3285489" y="1276350"/>
                    <a:pt x="3279139" y="1196340"/>
                    <a:pt x="3275330" y="1115060"/>
                  </a:cubicBezTo>
                  <a:close/>
                </a:path>
              </a:pathLst>
            </a:custGeom>
            <a:blipFill>
              <a:blip r:embed="rId7"/>
              <a:stretch>
                <a:fillRect l="-395" r="-395" t="0" b="0"/>
              </a:stretch>
            </a:blipFill>
          </p:spPr>
        </p:sp>
      </p:grpSp>
      <p:pic>
        <p:nvPicPr>
          <p:cNvPr name="Picture 7" id="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525286" y="1683269"/>
            <a:ext cx="1945506" cy="447466"/>
          </a:xfrm>
          <a:prstGeom prst="rect">
            <a:avLst/>
          </a:prstGeom>
        </p:spPr>
      </p:pic>
      <p:pic>
        <p:nvPicPr>
          <p:cNvPr name="Picture 8" id="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525286" y="3914250"/>
            <a:ext cx="1945506" cy="447466"/>
          </a:xfrm>
          <a:prstGeom prst="rect">
            <a:avLst/>
          </a:prstGeom>
        </p:spPr>
      </p:pic>
      <p:pic>
        <p:nvPicPr>
          <p:cNvPr name="Picture 9" id="9"/>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9943309" y="4341124"/>
            <a:ext cx="1027042" cy="1604753"/>
          </a:xfrm>
          <a:prstGeom prst="rect">
            <a:avLst/>
          </a:prstGeom>
        </p:spPr>
      </p:pic>
      <p:pic>
        <p:nvPicPr>
          <p:cNvPr name="Picture 10" id="10"/>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6639486" y="9116910"/>
            <a:ext cx="1070539" cy="1284005"/>
          </a:xfrm>
          <a:prstGeom prst="rect">
            <a:avLst/>
          </a:prstGeom>
        </p:spPr>
      </p:pic>
      <p:pic>
        <p:nvPicPr>
          <p:cNvPr name="Picture 11" id="11"/>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12807" t="6582" r="0" b="0"/>
          <a:stretch>
            <a:fillRect/>
          </a:stretch>
        </p:blipFill>
        <p:spPr>
          <a:xfrm flipH="false" flipV="false" rot="5400000">
            <a:off x="16059080" y="17588"/>
            <a:ext cx="2246507" cy="2211332"/>
          </a:xfrm>
          <a:prstGeom prst="rect">
            <a:avLst/>
          </a:prstGeom>
        </p:spPr>
      </p:pic>
      <p:sp>
        <p:nvSpPr>
          <p:cNvPr name="TextBox 12" id="12"/>
          <p:cNvSpPr txBox="true"/>
          <p:nvPr/>
        </p:nvSpPr>
        <p:spPr>
          <a:xfrm rot="0">
            <a:off x="1636386" y="432435"/>
            <a:ext cx="7723779" cy="596265"/>
          </a:xfrm>
          <a:prstGeom prst="rect">
            <a:avLst/>
          </a:prstGeom>
        </p:spPr>
        <p:txBody>
          <a:bodyPr anchor="t" rtlCol="false" tIns="0" lIns="0" bIns="0" rIns="0">
            <a:spAutoFit/>
          </a:bodyPr>
          <a:lstStyle/>
          <a:p>
            <a:pPr algn="l" marL="0" indent="0" lvl="0">
              <a:lnSpc>
                <a:spcPts val="4620"/>
              </a:lnSpc>
              <a:spcBef>
                <a:spcPct val="0"/>
              </a:spcBef>
            </a:pPr>
            <a:r>
              <a:rPr lang="en-US" spc="210" sz="4200">
                <a:solidFill>
                  <a:srgbClr val="995599"/>
                </a:solidFill>
                <a:latin typeface="Boldoa"/>
              </a:rPr>
              <a:t>SOSYAL DAHIL ETME</a:t>
            </a:r>
          </a:p>
        </p:txBody>
      </p:sp>
      <p:sp>
        <p:nvSpPr>
          <p:cNvPr name="TextBox 13" id="13"/>
          <p:cNvSpPr txBox="true"/>
          <p:nvPr/>
        </p:nvSpPr>
        <p:spPr>
          <a:xfrm rot="0">
            <a:off x="1636386" y="1694491"/>
            <a:ext cx="7723779" cy="824865"/>
          </a:xfrm>
          <a:prstGeom prst="rect">
            <a:avLst/>
          </a:prstGeom>
        </p:spPr>
        <p:txBody>
          <a:bodyPr anchor="t" rtlCol="false" tIns="0" lIns="0" bIns="0" rIns="0">
            <a:spAutoFit/>
          </a:bodyPr>
          <a:lstStyle/>
          <a:p>
            <a:pPr algn="l" marL="0" indent="0" lvl="1">
              <a:lnSpc>
                <a:spcPts val="3359"/>
              </a:lnSpc>
              <a:spcBef>
                <a:spcPct val="0"/>
              </a:spcBef>
            </a:pPr>
            <a:r>
              <a:rPr lang="en-US" spc="120" sz="2400">
                <a:solidFill>
                  <a:srgbClr val="000000"/>
                </a:solidFill>
                <a:latin typeface="Architects Daughter"/>
              </a:rPr>
              <a:t>Kısıtlamalar veya sınırlamalar olmaksızın tüm bireylerin ihtiyaçlarını karşılamak.</a:t>
            </a:r>
          </a:p>
        </p:txBody>
      </p:sp>
      <p:sp>
        <p:nvSpPr>
          <p:cNvPr name="TextBox 14" id="14"/>
          <p:cNvSpPr txBox="true"/>
          <p:nvPr/>
        </p:nvSpPr>
        <p:spPr>
          <a:xfrm rot="0">
            <a:off x="1636386" y="3866625"/>
            <a:ext cx="7723779" cy="2501265"/>
          </a:xfrm>
          <a:prstGeom prst="rect">
            <a:avLst/>
          </a:prstGeom>
        </p:spPr>
        <p:txBody>
          <a:bodyPr anchor="t" rtlCol="false" tIns="0" lIns="0" bIns="0" rIns="0">
            <a:spAutoFit/>
          </a:bodyPr>
          <a:lstStyle/>
          <a:p>
            <a:pPr algn="l" marL="0" indent="0" lvl="1">
              <a:lnSpc>
                <a:spcPts val="3359"/>
              </a:lnSpc>
              <a:spcBef>
                <a:spcPct val="0"/>
              </a:spcBef>
            </a:pPr>
            <a:r>
              <a:rPr lang="en-US" spc="120" sz="2400">
                <a:solidFill>
                  <a:srgbClr val="000000"/>
                </a:solidFill>
                <a:latin typeface="Architects Daughter"/>
              </a:rPr>
              <a:t>Sosyal dahil etme, sosyal</a:t>
            </a:r>
            <a:r>
              <a:rPr lang="en-US" spc="60" sz="2400">
                <a:solidFill>
                  <a:srgbClr val="000000"/>
                </a:solidFill>
                <a:latin typeface="Arimo"/>
              </a:rPr>
              <a:t> dışlanmadan kaynaklanan dezavantajların giderilmesine yönelik olarak atılacak adımları içermekte olup, AB'nin yoksulluk ve sosyal dışlanma ile mücadele amacıyla, sosyal politika alanında geliştirdiği stratejik bir yaklaşımdır.</a:t>
            </a:r>
          </a:p>
        </p:txBody>
      </p:sp>
      <p:pic>
        <p:nvPicPr>
          <p:cNvPr name="Picture 15" id="15"/>
          <p:cNvPicPr>
            <a:picLocks noChangeAspect="true"/>
          </p:cNvPicPr>
          <p:nvPr/>
        </p:nvPicPr>
        <p:blipFill>
          <a:blip r:embed="rId16"/>
          <a:srcRect l="0" t="0" r="0" b="0"/>
          <a:stretch>
            <a:fillRect/>
          </a:stretch>
        </p:blipFill>
        <p:spPr>
          <a:xfrm flipH="false" flipV="false" rot="0">
            <a:off x="17066937" y="9258300"/>
            <a:ext cx="1221063" cy="1221063"/>
          </a:xfrm>
          <a:prstGeom prst="rect">
            <a:avLst/>
          </a:prstGeom>
        </p:spPr>
      </p:pic>
      <p:pic>
        <p:nvPicPr>
          <p:cNvPr name="Picture 16" id="1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10800000">
            <a:off x="-525286" y="7755786"/>
            <a:ext cx="1945506" cy="447466"/>
          </a:xfrm>
          <a:prstGeom prst="rect">
            <a:avLst/>
          </a:prstGeom>
        </p:spPr>
      </p:pic>
      <p:sp>
        <p:nvSpPr>
          <p:cNvPr name="TextBox 17" id="17"/>
          <p:cNvSpPr txBox="true"/>
          <p:nvPr/>
        </p:nvSpPr>
        <p:spPr>
          <a:xfrm rot="0">
            <a:off x="1636386" y="7676748"/>
            <a:ext cx="7723779" cy="2082165"/>
          </a:xfrm>
          <a:prstGeom prst="rect">
            <a:avLst/>
          </a:prstGeom>
        </p:spPr>
        <p:txBody>
          <a:bodyPr anchor="t" rtlCol="false" tIns="0" lIns="0" bIns="0" rIns="0">
            <a:spAutoFit/>
          </a:bodyPr>
          <a:lstStyle/>
          <a:p>
            <a:pPr algn="l">
              <a:lnSpc>
                <a:spcPts val="3359"/>
              </a:lnSpc>
              <a:spcBef>
                <a:spcPct val="0"/>
              </a:spcBef>
            </a:pPr>
            <a:r>
              <a:rPr lang="en-US" spc="120" u="none" sz="2400">
                <a:solidFill>
                  <a:srgbClr val="000000"/>
                </a:solidFill>
                <a:latin typeface="Architects Daughter"/>
              </a:rPr>
              <a:t>1997 yılında imzalanan </a:t>
            </a:r>
            <a:r>
              <a:rPr lang="en-US" spc="120" u="none" sz="2400">
                <a:solidFill>
                  <a:srgbClr val="995599"/>
                </a:solidFill>
                <a:latin typeface="Architects Daughter"/>
              </a:rPr>
              <a:t>Amsterdam Antlaşmasında</a:t>
            </a:r>
            <a:r>
              <a:rPr lang="en-US" spc="120" u="none" sz="2400">
                <a:solidFill>
                  <a:srgbClr val="000000"/>
                </a:solidFill>
                <a:latin typeface="Architects Daughter"/>
              </a:rPr>
              <a:t> sosyal dışlanma ve yoksullukla mücadele konularının AB düzeyinde ilk kez resmi olarak ele alınması sağlamıştır. </a:t>
            </a:r>
          </a:p>
          <a:p>
            <a:pPr algn="l">
              <a:lnSpc>
                <a:spcPts val="3359"/>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4F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6901509">
            <a:off x="-127294" y="-1307915"/>
            <a:ext cx="2526926" cy="3902589"/>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80052"/>
          <a:stretch>
            <a:fillRect/>
          </a:stretch>
        </p:blipFill>
        <p:spPr>
          <a:xfrm flipH="false" flipV="false" rot="0">
            <a:off x="-85614" y="8951947"/>
            <a:ext cx="18459227" cy="1335053"/>
          </a:xfrm>
          <a:prstGeom prst="rect">
            <a:avLst/>
          </a:prstGeom>
        </p:spPr>
      </p:pic>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6901509">
            <a:off x="15888368" y="-1307915"/>
            <a:ext cx="2526926" cy="3902589"/>
          </a:xfrm>
          <a:prstGeom prst="rect">
            <a:avLst/>
          </a:prstGeom>
        </p:spPr>
      </p:pic>
      <p:sp>
        <p:nvSpPr>
          <p:cNvPr name="TextBox 5" id="5"/>
          <p:cNvSpPr txBox="true"/>
          <p:nvPr/>
        </p:nvSpPr>
        <p:spPr>
          <a:xfrm rot="0">
            <a:off x="3889907" y="467134"/>
            <a:ext cx="10409236" cy="889835"/>
          </a:xfrm>
          <a:prstGeom prst="rect">
            <a:avLst/>
          </a:prstGeom>
        </p:spPr>
        <p:txBody>
          <a:bodyPr anchor="t" rtlCol="false" tIns="0" lIns="0" bIns="0" rIns="0">
            <a:spAutoFit/>
          </a:bodyPr>
          <a:lstStyle/>
          <a:p>
            <a:pPr marL="0" indent="0" lvl="1">
              <a:lnSpc>
                <a:spcPts val="6651"/>
              </a:lnSpc>
              <a:spcBef>
                <a:spcPct val="0"/>
              </a:spcBef>
            </a:pPr>
            <a:r>
              <a:rPr lang="en-US" sz="6651">
                <a:solidFill>
                  <a:srgbClr val="E17795"/>
                </a:solidFill>
                <a:latin typeface="Boldoa"/>
              </a:rPr>
              <a:t>DEZAVANTAJLAR NELER OLABILIR?</a:t>
            </a:r>
          </a:p>
        </p:txBody>
      </p:sp>
      <p:sp>
        <p:nvSpPr>
          <p:cNvPr name="TextBox 6" id="6"/>
          <p:cNvSpPr txBox="true"/>
          <p:nvPr/>
        </p:nvSpPr>
        <p:spPr>
          <a:xfrm rot="0">
            <a:off x="1082435" y="1973580"/>
            <a:ext cx="16123131" cy="6282689"/>
          </a:xfrm>
          <a:prstGeom prst="rect">
            <a:avLst/>
          </a:prstGeom>
        </p:spPr>
        <p:txBody>
          <a:bodyPr anchor="t" rtlCol="false" tIns="0" lIns="0" bIns="0" rIns="0">
            <a:spAutoFit/>
          </a:bodyPr>
          <a:lstStyle/>
          <a:p>
            <a:pPr>
              <a:lnSpc>
                <a:spcPts val="3360"/>
              </a:lnSpc>
            </a:pPr>
            <a:r>
              <a:rPr lang="en-US" sz="2400">
                <a:solidFill>
                  <a:srgbClr val="000000"/>
                </a:solidFill>
                <a:latin typeface="Barlow Medium Bold"/>
              </a:rPr>
              <a:t>Sosyal Engeller</a:t>
            </a:r>
          </a:p>
          <a:p>
            <a:pPr>
              <a:lnSpc>
                <a:spcPts val="3360"/>
              </a:lnSpc>
            </a:pPr>
            <a:r>
              <a:rPr lang="en-US" sz="2400">
                <a:solidFill>
                  <a:srgbClr val="000000"/>
                </a:solidFill>
                <a:latin typeface="Barlow Medium"/>
              </a:rPr>
              <a:t>• cinsiyet, etnik köken, din, cinsel yönelim, engellilik vb. nedenlerle ayrımcılığa maruz kalan gençler.</a:t>
            </a:r>
          </a:p>
          <a:p>
            <a:pPr>
              <a:lnSpc>
                <a:spcPts val="3360"/>
              </a:lnSpc>
            </a:pPr>
            <a:r>
              <a:rPr lang="en-US" sz="2400">
                <a:solidFill>
                  <a:srgbClr val="000000"/>
                </a:solidFill>
                <a:latin typeface="Barlow Medium"/>
              </a:rPr>
              <a:t>• sınırlı sosyal becerilere veya anti-sosyal veya riskli cinsel davranışlara sahip gençler</a:t>
            </a:r>
          </a:p>
          <a:p>
            <a:pPr>
              <a:lnSpc>
                <a:spcPts val="3360"/>
              </a:lnSpc>
            </a:pPr>
            <a:r>
              <a:rPr lang="en-US" sz="2400">
                <a:solidFill>
                  <a:srgbClr val="000000"/>
                </a:solidFill>
                <a:latin typeface="Barlow Medium"/>
              </a:rPr>
              <a:t>• tehlikeli bir durumdaki gençler</a:t>
            </a:r>
          </a:p>
          <a:p>
            <a:pPr>
              <a:lnSpc>
                <a:spcPts val="3360"/>
              </a:lnSpc>
            </a:pPr>
            <a:r>
              <a:rPr lang="en-US" sz="2400">
                <a:solidFill>
                  <a:srgbClr val="000000"/>
                </a:solidFill>
                <a:latin typeface="Barlow Medium"/>
              </a:rPr>
              <a:t>• (eski)suçlular, (eski)uyuşturucu veya alkol bağımlıları</a:t>
            </a:r>
          </a:p>
          <a:p>
            <a:pPr>
              <a:lnSpc>
                <a:spcPts val="3360"/>
              </a:lnSpc>
            </a:pPr>
            <a:r>
              <a:rPr lang="en-US" sz="2400">
                <a:solidFill>
                  <a:srgbClr val="000000"/>
                </a:solidFill>
                <a:latin typeface="Barlow Medium"/>
              </a:rPr>
              <a:t>• genç ve/veya bekar ebeveynler; kimsesiz çocuklar</a:t>
            </a:r>
          </a:p>
          <a:p>
            <a:pPr>
              <a:lnSpc>
                <a:spcPts val="3360"/>
              </a:lnSpc>
            </a:pPr>
            <a:r>
              <a:rPr lang="en-US" sz="2400">
                <a:solidFill>
                  <a:srgbClr val="000000"/>
                </a:solidFill>
                <a:latin typeface="Barlow Medium"/>
              </a:rPr>
              <a:t>• parçalanmış ailelerden gelen gençler</a:t>
            </a:r>
          </a:p>
          <a:p>
            <a:pPr>
              <a:lnSpc>
                <a:spcPts val="3360"/>
              </a:lnSpc>
            </a:pPr>
          </a:p>
          <a:p>
            <a:pPr>
              <a:lnSpc>
                <a:spcPts val="3360"/>
              </a:lnSpc>
            </a:pPr>
            <a:r>
              <a:rPr lang="en-US" sz="2400">
                <a:solidFill>
                  <a:srgbClr val="000000"/>
                </a:solidFill>
                <a:latin typeface="Barlow Medium Bold"/>
              </a:rPr>
              <a:t>Kültürel Farklılıklar</a:t>
            </a:r>
          </a:p>
          <a:p>
            <a:pPr>
              <a:lnSpc>
                <a:spcPts val="3360"/>
              </a:lnSpc>
            </a:pPr>
            <a:r>
              <a:rPr lang="en-US" sz="2400">
                <a:solidFill>
                  <a:srgbClr val="000000"/>
                </a:solidFill>
                <a:latin typeface="Barlow Medium"/>
              </a:rPr>
              <a:t>• genç göçmenler veya mülteciler veya göçmen veya mülteci ailelerin çocukları</a:t>
            </a:r>
          </a:p>
          <a:p>
            <a:pPr>
              <a:lnSpc>
                <a:spcPts val="3360"/>
              </a:lnSpc>
            </a:pPr>
            <a:r>
              <a:rPr lang="en-US" sz="2400">
                <a:solidFill>
                  <a:srgbClr val="000000"/>
                </a:solidFill>
                <a:latin typeface="Barlow Medium"/>
              </a:rPr>
              <a:t>• ulusal veya etnik bir azınlığa mensup gençler</a:t>
            </a:r>
          </a:p>
          <a:p>
            <a:pPr>
              <a:lnSpc>
                <a:spcPts val="3360"/>
              </a:lnSpc>
            </a:pPr>
            <a:r>
              <a:rPr lang="en-US" sz="2400">
                <a:solidFill>
                  <a:srgbClr val="000000"/>
                </a:solidFill>
                <a:latin typeface="Barlow Medium"/>
              </a:rPr>
              <a:t>• dilsel uyum ve kültürel içerme sorunları olan gençler</a:t>
            </a:r>
          </a:p>
          <a:p>
            <a:pPr>
              <a:lnSpc>
                <a:spcPts val="3360"/>
              </a:lnSpc>
            </a:pPr>
            <a:r>
              <a:rPr lang="en-US" sz="2400">
                <a:solidFill>
                  <a:srgbClr val="000000"/>
                </a:solidFill>
                <a:latin typeface="Barlow Medium"/>
              </a:rPr>
              <a:t>• Sağlık sorunları</a:t>
            </a:r>
          </a:p>
          <a:p>
            <a:pPr>
              <a:lnSpc>
                <a:spcPts val="3360"/>
              </a:lnSpc>
            </a:pPr>
            <a:r>
              <a:rPr lang="en-US" sz="2400">
                <a:solidFill>
                  <a:srgbClr val="000000"/>
                </a:solidFill>
                <a:latin typeface="Barlow Medium"/>
              </a:rPr>
              <a:t>• kronik sağlık sorunları, ağır hastalıkları veya psikiyatrik rahatsızlıkları olan gençler</a:t>
            </a:r>
          </a:p>
          <a:p>
            <a:pPr>
              <a:lnSpc>
                <a:spcPts val="3360"/>
              </a:lnSpc>
            </a:pPr>
            <a:r>
              <a:rPr lang="en-US" sz="2400">
                <a:solidFill>
                  <a:srgbClr val="000000"/>
                </a:solidFill>
                <a:latin typeface="Barlow Medium"/>
              </a:rPr>
              <a:t>• zihinsel sağlık sorunları olan gençler</a:t>
            </a:r>
          </a:p>
        </p:txBody>
      </p:sp>
      <p:pic>
        <p:nvPicPr>
          <p:cNvPr name="Picture 7" id="7"/>
          <p:cNvPicPr>
            <a:picLocks noChangeAspect="true"/>
          </p:cNvPicPr>
          <p:nvPr/>
        </p:nvPicPr>
        <p:blipFill>
          <a:blip r:embed="rId6"/>
          <a:srcRect l="0" t="0" r="0" b="0"/>
          <a:stretch>
            <a:fillRect/>
          </a:stretch>
        </p:blipFill>
        <p:spPr>
          <a:xfrm flipH="false" flipV="false" rot="0">
            <a:off x="17066937" y="9258300"/>
            <a:ext cx="1221063" cy="1221063"/>
          </a:xfrm>
          <a:prstGeom prst="rect">
            <a:avLst/>
          </a:prstGeom>
        </p:spPr>
      </p:pic>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4F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0">
            <a:off x="16332048" y="-379152"/>
            <a:ext cx="2002830" cy="336610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089" t="0" r="0" b="38686"/>
          <a:stretch>
            <a:fillRect/>
          </a:stretch>
        </p:blipFill>
        <p:spPr>
          <a:xfrm flipH="false" flipV="false" rot="0">
            <a:off x="0" y="7476200"/>
            <a:ext cx="4745723" cy="2810800"/>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9867"/>
          <a:stretch>
            <a:fillRect/>
          </a:stretch>
        </p:blipFill>
        <p:spPr>
          <a:xfrm flipH="false" flipV="false" rot="-10109067">
            <a:off x="15317521" y="-173982"/>
            <a:ext cx="1790370" cy="2440379"/>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0659368" y="8915025"/>
            <a:ext cx="2984997" cy="686549"/>
          </a:xfrm>
          <a:prstGeom prst="rect">
            <a:avLst/>
          </a:prstGeom>
        </p:spPr>
      </p:pic>
      <p:sp>
        <p:nvSpPr>
          <p:cNvPr name="TextBox 6" id="6"/>
          <p:cNvSpPr txBox="true"/>
          <p:nvPr/>
        </p:nvSpPr>
        <p:spPr>
          <a:xfrm rot="0">
            <a:off x="1028700" y="612140"/>
            <a:ext cx="16024180" cy="9015094"/>
          </a:xfrm>
          <a:prstGeom prst="rect">
            <a:avLst/>
          </a:prstGeom>
        </p:spPr>
        <p:txBody>
          <a:bodyPr anchor="t" rtlCol="false" tIns="0" lIns="0" bIns="0" rIns="0">
            <a:spAutoFit/>
          </a:bodyPr>
          <a:lstStyle/>
          <a:p>
            <a:pPr>
              <a:lnSpc>
                <a:spcPts val="3640"/>
              </a:lnSpc>
            </a:pPr>
            <a:r>
              <a:rPr lang="en-US" sz="2600">
                <a:solidFill>
                  <a:srgbClr val="000000"/>
                </a:solidFill>
                <a:latin typeface="Barlow Medium Bold"/>
              </a:rPr>
              <a:t>Ekonomik engeller</a:t>
            </a:r>
          </a:p>
          <a:p>
            <a:pPr>
              <a:lnSpc>
                <a:spcPts val="3640"/>
              </a:lnSpc>
            </a:pPr>
            <a:r>
              <a:rPr lang="en-US" sz="2600">
                <a:solidFill>
                  <a:srgbClr val="000000"/>
                </a:solidFill>
                <a:latin typeface="Barlow Medium"/>
              </a:rPr>
              <a:t>• yaşam standardı düşük, gelir düzeyi düşük, sosyal refah sistemine bağımlı gençler</a:t>
            </a:r>
          </a:p>
          <a:p>
            <a:pPr>
              <a:lnSpc>
                <a:spcPts val="3640"/>
              </a:lnSpc>
            </a:pPr>
            <a:r>
              <a:rPr lang="en-US" sz="2600">
                <a:solidFill>
                  <a:srgbClr val="000000"/>
                </a:solidFill>
                <a:latin typeface="Barlow Medium"/>
              </a:rPr>
              <a:t>• uzun süreli işsizlik veya yoksulluk içinde</a:t>
            </a:r>
          </a:p>
          <a:p>
            <a:pPr>
              <a:lnSpc>
                <a:spcPts val="3640"/>
              </a:lnSpc>
            </a:pPr>
            <a:r>
              <a:rPr lang="en-US" sz="2600">
                <a:solidFill>
                  <a:srgbClr val="000000"/>
                </a:solidFill>
                <a:latin typeface="Barlow Medium"/>
              </a:rPr>
              <a:t>• evsiz gençler, maddi sorunları olan gençler.</a:t>
            </a:r>
          </a:p>
          <a:p>
            <a:pPr>
              <a:lnSpc>
                <a:spcPts val="3640"/>
              </a:lnSpc>
            </a:pPr>
          </a:p>
          <a:p>
            <a:pPr>
              <a:lnSpc>
                <a:spcPts val="3640"/>
              </a:lnSpc>
            </a:pPr>
            <a:r>
              <a:rPr lang="en-US" sz="2600">
                <a:solidFill>
                  <a:srgbClr val="000000"/>
                </a:solidFill>
                <a:latin typeface="Barlow Medium Bold"/>
              </a:rPr>
              <a:t>Fiziksel ve zihinsel engelli kişiler</a:t>
            </a:r>
          </a:p>
          <a:p>
            <a:pPr>
              <a:lnSpc>
                <a:spcPts val="3640"/>
              </a:lnSpc>
            </a:pPr>
          </a:p>
          <a:p>
            <a:pPr>
              <a:lnSpc>
                <a:spcPts val="3640"/>
              </a:lnSpc>
            </a:pPr>
            <a:r>
              <a:rPr lang="en-US" sz="2600">
                <a:solidFill>
                  <a:srgbClr val="000000"/>
                </a:solidFill>
                <a:latin typeface="Barlow Medium Bold"/>
              </a:rPr>
              <a:t>Eğitim zorlukları</a:t>
            </a:r>
          </a:p>
          <a:p>
            <a:pPr>
              <a:lnSpc>
                <a:spcPts val="3640"/>
              </a:lnSpc>
            </a:pPr>
            <a:r>
              <a:rPr lang="en-US" sz="2600">
                <a:solidFill>
                  <a:srgbClr val="000000"/>
                </a:solidFill>
                <a:latin typeface="Barlow Medium"/>
              </a:rPr>
              <a:t>• öğrenme güçlüğü çeken gençler</a:t>
            </a:r>
          </a:p>
          <a:p>
            <a:pPr>
              <a:lnSpc>
                <a:spcPts val="3640"/>
              </a:lnSpc>
            </a:pPr>
            <a:r>
              <a:rPr lang="en-US" sz="2600">
                <a:solidFill>
                  <a:srgbClr val="000000"/>
                </a:solidFill>
                <a:latin typeface="Barlow Medium"/>
              </a:rPr>
              <a:t>• okulu erken bırakanlar ve okulu terk edenler</a:t>
            </a:r>
          </a:p>
          <a:p>
            <a:pPr>
              <a:lnSpc>
                <a:spcPts val="3640"/>
              </a:lnSpc>
            </a:pPr>
            <a:r>
              <a:rPr lang="en-US" sz="2600">
                <a:solidFill>
                  <a:srgbClr val="000000"/>
                </a:solidFill>
                <a:latin typeface="Barlow Medium"/>
              </a:rPr>
              <a:t>• daha az resmi niteliklere sahip kişiler</a:t>
            </a:r>
          </a:p>
          <a:p>
            <a:pPr>
              <a:lnSpc>
                <a:spcPts val="3640"/>
              </a:lnSpc>
            </a:pPr>
            <a:r>
              <a:rPr lang="en-US" sz="2600">
                <a:solidFill>
                  <a:srgbClr val="000000"/>
                </a:solidFill>
                <a:latin typeface="Barlow Medium"/>
              </a:rPr>
              <a:t>• okul performansı düşük olan gençler</a:t>
            </a:r>
          </a:p>
          <a:p>
            <a:pPr>
              <a:lnSpc>
                <a:spcPts val="3640"/>
              </a:lnSpc>
            </a:pPr>
          </a:p>
          <a:p>
            <a:pPr>
              <a:lnSpc>
                <a:spcPts val="3640"/>
              </a:lnSpc>
            </a:pPr>
            <a:r>
              <a:rPr lang="en-US" sz="2600">
                <a:solidFill>
                  <a:srgbClr val="000000"/>
                </a:solidFill>
                <a:latin typeface="Barlow Medium Bold"/>
              </a:rPr>
              <a:t>Coğrafi engeller</a:t>
            </a:r>
          </a:p>
          <a:p>
            <a:pPr>
              <a:lnSpc>
                <a:spcPts val="3640"/>
              </a:lnSpc>
            </a:pPr>
            <a:r>
              <a:rPr lang="en-US" sz="2600">
                <a:solidFill>
                  <a:srgbClr val="000000"/>
                </a:solidFill>
                <a:latin typeface="Barlow Medium"/>
              </a:rPr>
              <a:t>• uzak veya kırsal bölgelerden gelen gençler</a:t>
            </a:r>
          </a:p>
          <a:p>
            <a:pPr>
              <a:lnSpc>
                <a:spcPts val="3640"/>
              </a:lnSpc>
            </a:pPr>
            <a:r>
              <a:rPr lang="en-US" sz="2600">
                <a:solidFill>
                  <a:srgbClr val="000000"/>
                </a:solidFill>
                <a:latin typeface="Barlow Medium"/>
              </a:rPr>
              <a:t>• küçük adalarda veya çevre bölgelerde yaşayan gençler</a:t>
            </a:r>
          </a:p>
          <a:p>
            <a:pPr>
              <a:lnSpc>
                <a:spcPts val="3640"/>
              </a:lnSpc>
            </a:pPr>
            <a:r>
              <a:rPr lang="en-US" sz="2600">
                <a:solidFill>
                  <a:srgbClr val="000000"/>
                </a:solidFill>
                <a:latin typeface="Barlow Medium"/>
              </a:rPr>
              <a:t>• kentsel sorunlu bölgelerden gençler</a:t>
            </a:r>
          </a:p>
          <a:p>
            <a:pPr>
              <a:lnSpc>
                <a:spcPts val="3640"/>
              </a:lnSpc>
            </a:pPr>
            <a:r>
              <a:rPr lang="en-US" sz="2600">
                <a:solidFill>
                  <a:srgbClr val="000000"/>
                </a:solidFill>
                <a:latin typeface="Barlow Medium"/>
              </a:rPr>
              <a:t>• daha az hizmet verilen bölgelerden gelen gençler (sınırlı toplu taşıma, yetersiz tesisler, terk edilmiş köyler)</a:t>
            </a:r>
          </a:p>
          <a:p>
            <a:pPr>
              <a:lnSpc>
                <a:spcPts val="3220"/>
              </a:lnSpc>
            </a:pPr>
          </a:p>
          <a:p>
            <a:pPr>
              <a:lnSpc>
                <a:spcPts val="3220"/>
              </a:lnSpc>
            </a:pPr>
            <a:r>
              <a:rPr lang="en-US" sz="2300">
                <a:solidFill>
                  <a:srgbClr val="000000"/>
                </a:solidFill>
                <a:latin typeface="Barlow Medium"/>
              </a:rPr>
              <a:t>Kaynak: Inclusion and Diversity Strategy by Erasmus + Programme in 23 languages</a:t>
            </a:r>
          </a:p>
        </p:txBody>
      </p:sp>
      <p:pic>
        <p:nvPicPr>
          <p:cNvPr name="Picture 7" id="7"/>
          <p:cNvPicPr>
            <a:picLocks noChangeAspect="true"/>
          </p:cNvPicPr>
          <p:nvPr/>
        </p:nvPicPr>
        <p:blipFill>
          <a:blip r:embed="rId10"/>
          <a:srcRect l="0" t="0" r="0" b="0"/>
          <a:stretch>
            <a:fillRect/>
          </a:stretch>
        </p:blipFill>
        <p:spPr>
          <a:xfrm flipH="false" flipV="false" rot="0">
            <a:off x="17066937" y="9258300"/>
            <a:ext cx="1221063" cy="1221063"/>
          </a:xfrm>
          <a:prstGeom prst="rect">
            <a:avLst/>
          </a:prstGeom>
        </p:spPr>
      </p:pic>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4F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80052"/>
          <a:stretch>
            <a:fillRect/>
          </a:stretch>
        </p:blipFill>
        <p:spPr>
          <a:xfrm flipH="false" flipV="false" rot="0">
            <a:off x="-85614" y="8951947"/>
            <a:ext cx="18459227" cy="1335053"/>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2700000">
            <a:off x="14812747" y="-1305588"/>
            <a:ext cx="3634442" cy="3810687"/>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3014528" y="-357954"/>
            <a:ext cx="2453269" cy="1226634"/>
          </a:xfrm>
          <a:prstGeom prst="rect">
            <a:avLst/>
          </a:prstGeom>
        </p:spPr>
      </p:pic>
      <p:sp>
        <p:nvSpPr>
          <p:cNvPr name="TextBox 5" id="5"/>
          <p:cNvSpPr txBox="true"/>
          <p:nvPr/>
        </p:nvSpPr>
        <p:spPr>
          <a:xfrm rot="0">
            <a:off x="896390" y="620711"/>
            <a:ext cx="12717377" cy="939802"/>
          </a:xfrm>
          <a:prstGeom prst="rect">
            <a:avLst/>
          </a:prstGeom>
        </p:spPr>
        <p:txBody>
          <a:bodyPr anchor="t" rtlCol="false" tIns="0" lIns="0" bIns="0" rIns="0">
            <a:spAutoFit/>
          </a:bodyPr>
          <a:lstStyle/>
          <a:p>
            <a:pPr algn="l" marL="0" indent="0" lvl="1">
              <a:lnSpc>
                <a:spcPts val="7000"/>
              </a:lnSpc>
              <a:spcBef>
                <a:spcPct val="0"/>
              </a:spcBef>
            </a:pPr>
            <a:r>
              <a:rPr lang="en-US" sz="7000">
                <a:solidFill>
                  <a:srgbClr val="E17795"/>
                </a:solidFill>
                <a:latin typeface="Boldoa"/>
              </a:rPr>
              <a:t>SOSYAL DAHIL ETME POLITIKASI</a:t>
            </a:r>
          </a:p>
        </p:txBody>
      </p:sp>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5098018" y="6600825"/>
            <a:ext cx="2161282" cy="497095"/>
          </a:xfrm>
          <a:prstGeom prst="rect">
            <a:avLst/>
          </a:prstGeom>
        </p:spPr>
      </p:pic>
      <p:sp>
        <p:nvSpPr>
          <p:cNvPr name="TextBox 7" id="7"/>
          <p:cNvSpPr txBox="true"/>
          <p:nvPr/>
        </p:nvSpPr>
        <p:spPr>
          <a:xfrm rot="0">
            <a:off x="896390" y="1845801"/>
            <a:ext cx="13857601" cy="5467985"/>
          </a:xfrm>
          <a:prstGeom prst="rect">
            <a:avLst/>
          </a:prstGeom>
        </p:spPr>
        <p:txBody>
          <a:bodyPr anchor="t" rtlCol="false" tIns="0" lIns="0" bIns="0" rIns="0">
            <a:spAutoFit/>
          </a:bodyPr>
          <a:lstStyle/>
          <a:p>
            <a:pPr marL="561344" indent="-280672" lvl="1">
              <a:lnSpc>
                <a:spcPts val="3640"/>
              </a:lnSpc>
              <a:buFont typeface="Arial"/>
              <a:buChar char="•"/>
            </a:pPr>
            <a:r>
              <a:rPr lang="en-US" sz="2600">
                <a:solidFill>
                  <a:srgbClr val="000000"/>
                </a:solidFill>
                <a:latin typeface="Barlow Medium"/>
              </a:rPr>
              <a:t>Avrupa Komisyonu 2004 yılında yayımladığı Sosyal İçerme Ortak Raporu (Joint Report on Social Inclusion) ile önceki göreli yoksulluk tanımını genişleterek daha geniş çaplı ve sosyal bir yoksulluk tanımına12 yer vermiştir. Yoksulluğu, mutlak ve göreli yoksulluk tanımlarından daha ileri bir boyuta taşıyan bu yoksulluk tanımı kapsamına temel haklardan, eğitim sağlık gibi kamu hizmetlerinden, ekonomik ve toplumsal yaşama katılım faaliyetlerinden dışlanma kavramlarını da ekleyerek yoksulluk algısını “sosyal dışlanma” temeline oturtmuştur.</a:t>
            </a:r>
          </a:p>
          <a:p>
            <a:pPr>
              <a:lnSpc>
                <a:spcPts val="3640"/>
              </a:lnSpc>
            </a:pPr>
          </a:p>
          <a:p>
            <a:pPr marL="561344" indent="-280672" lvl="1">
              <a:lnSpc>
                <a:spcPts val="3640"/>
              </a:lnSpc>
              <a:buFont typeface="Arial"/>
              <a:buChar char="•"/>
            </a:pPr>
            <a:r>
              <a:rPr lang="en-US" sz="2600">
                <a:solidFill>
                  <a:srgbClr val="000000"/>
                </a:solidFill>
                <a:latin typeface="Barlow Medium"/>
              </a:rPr>
              <a:t>AB’de sosyal içerme sürecinde ilk hedefler, ortak göstergeler temelinde sürekli diyalog, bilgi ve iyi uygulamaların değişimi ile sosyal dışlanmanın daha iyi anlaşılmasını sağlamak; iş, eğitim, sağlık, mesleki eğitim ve konut alanında üye ülkelerin dayanışmasını teşvik etmek; öncelikli hedef gruplarının (azınlıklar, çocuklar, yaşlılar ve engelliler gibi) ihtiyaçlarını belirlemek ve uygun eylemi üye ülkelere bırakmak olarak belirlenmiştir. </a:t>
            </a:r>
          </a:p>
        </p:txBody>
      </p:sp>
      <p:pic>
        <p:nvPicPr>
          <p:cNvPr name="Picture 8" id="8"/>
          <p:cNvPicPr>
            <a:picLocks noChangeAspect="true"/>
          </p:cNvPicPr>
          <p:nvPr/>
        </p:nvPicPr>
        <p:blipFill>
          <a:blip r:embed="rId10"/>
          <a:srcRect l="0" t="0" r="0" b="0"/>
          <a:stretch>
            <a:fillRect/>
          </a:stretch>
        </p:blipFill>
        <p:spPr>
          <a:xfrm flipH="false" flipV="false" rot="0">
            <a:off x="17066937" y="9258300"/>
            <a:ext cx="1221063" cy="1221063"/>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4F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0">
            <a:off x="0" y="6894967"/>
            <a:ext cx="3007583" cy="3753614"/>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105219" y="-253171"/>
            <a:ext cx="2922164" cy="1461082"/>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31063" r="0" b="0"/>
          <a:stretch>
            <a:fillRect/>
          </a:stretch>
        </p:blipFill>
        <p:spPr>
          <a:xfrm flipH="false" flipV="false" rot="0">
            <a:off x="15610223" y="-131895"/>
            <a:ext cx="2941972" cy="2112610"/>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true" flipV="false" rot="-10800000">
            <a:off x="1028700" y="1028700"/>
            <a:ext cx="1358349" cy="1039755"/>
          </a:xfrm>
          <a:prstGeom prst="rect">
            <a:avLst/>
          </a:prstGeom>
        </p:spPr>
      </p:pic>
      <p:pic>
        <p:nvPicPr>
          <p:cNvPr name="Picture 6" id="6"/>
          <p:cNvPicPr>
            <a:picLocks noChangeAspect="true"/>
          </p:cNvPicPr>
          <p:nvPr/>
        </p:nvPicPr>
        <p:blipFill>
          <a:blip r:embed="rId10"/>
          <a:srcRect l="0" t="0" r="0" b="0"/>
          <a:stretch>
            <a:fillRect/>
          </a:stretch>
        </p:blipFill>
        <p:spPr>
          <a:xfrm flipH="false" flipV="false" rot="0">
            <a:off x="2020432" y="1821951"/>
            <a:ext cx="14762438" cy="6643097"/>
          </a:xfrm>
          <a:prstGeom prst="rect">
            <a:avLst/>
          </a:prstGeom>
        </p:spPr>
      </p:pic>
      <p:sp>
        <p:nvSpPr>
          <p:cNvPr name="TextBox 7" id="7"/>
          <p:cNvSpPr txBox="true"/>
          <p:nvPr/>
        </p:nvSpPr>
        <p:spPr>
          <a:xfrm rot="0">
            <a:off x="4447870" y="552617"/>
            <a:ext cx="9907562" cy="857886"/>
          </a:xfrm>
          <a:prstGeom prst="rect">
            <a:avLst/>
          </a:prstGeom>
        </p:spPr>
        <p:txBody>
          <a:bodyPr anchor="t" rtlCol="false" tIns="0" lIns="0" bIns="0" rIns="0">
            <a:spAutoFit/>
          </a:bodyPr>
          <a:lstStyle/>
          <a:p>
            <a:pPr algn="ctr" marL="0" indent="0" lvl="1">
              <a:lnSpc>
                <a:spcPts val="6400"/>
              </a:lnSpc>
              <a:spcBef>
                <a:spcPct val="0"/>
              </a:spcBef>
            </a:pPr>
            <a:r>
              <a:rPr lang="en-US" sz="6400">
                <a:solidFill>
                  <a:srgbClr val="995599"/>
                </a:solidFill>
                <a:latin typeface="Architects Daughter"/>
              </a:rPr>
              <a:t>Yapılan Çalışmalar- Resim</a:t>
            </a:r>
          </a:p>
        </p:txBody>
      </p:sp>
      <p:sp>
        <p:nvSpPr>
          <p:cNvPr name="TextBox 8" id="8"/>
          <p:cNvSpPr txBox="true"/>
          <p:nvPr/>
        </p:nvSpPr>
        <p:spPr>
          <a:xfrm rot="0">
            <a:off x="2922164" y="8448241"/>
            <a:ext cx="13105219" cy="580390"/>
          </a:xfrm>
          <a:prstGeom prst="rect">
            <a:avLst/>
          </a:prstGeom>
        </p:spPr>
        <p:txBody>
          <a:bodyPr anchor="t" rtlCol="false" tIns="0" lIns="0" bIns="0" rIns="0">
            <a:spAutoFit/>
          </a:bodyPr>
          <a:lstStyle/>
          <a:p>
            <a:pPr algn="ctr">
              <a:lnSpc>
                <a:spcPts val="4759"/>
              </a:lnSpc>
            </a:pPr>
            <a:r>
              <a:rPr lang="en-US" sz="3399">
                <a:solidFill>
                  <a:srgbClr val="000000"/>
                </a:solidFill>
                <a:latin typeface="Boldoa"/>
              </a:rPr>
              <a:t>Xav</a:t>
            </a:r>
            <a:r>
              <a:rPr lang="en-US" sz="3399">
                <a:solidFill>
                  <a:srgbClr val="000000"/>
                </a:solidFill>
                <a:latin typeface="Boldoa"/>
              </a:rPr>
              <a:t>ier Cotada, The Art of Inclusion: A Children's Collage</a:t>
            </a:r>
          </a:p>
        </p:txBody>
      </p:sp>
      <p:pic>
        <p:nvPicPr>
          <p:cNvPr name="Picture 9" id="9"/>
          <p:cNvPicPr>
            <a:picLocks noChangeAspect="true"/>
          </p:cNvPicPr>
          <p:nvPr/>
        </p:nvPicPr>
        <p:blipFill>
          <a:blip r:embed="rId11"/>
          <a:srcRect l="0" t="0" r="0" b="0"/>
          <a:stretch>
            <a:fillRect/>
          </a:stretch>
        </p:blipFill>
        <p:spPr>
          <a:xfrm flipH="false" flipV="false" rot="0">
            <a:off x="17066937" y="9258300"/>
            <a:ext cx="1221063" cy="1221063"/>
          </a:xfrm>
          <a:prstGeom prst="rect">
            <a:avLst/>
          </a:prstGeom>
        </p:spPr>
      </p:pic>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4F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0">
            <a:off x="0" y="6894967"/>
            <a:ext cx="3007583" cy="3753614"/>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105219" y="-253171"/>
            <a:ext cx="2922164" cy="1461082"/>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31063" r="0" b="0"/>
          <a:stretch>
            <a:fillRect/>
          </a:stretch>
        </p:blipFill>
        <p:spPr>
          <a:xfrm flipH="false" flipV="false" rot="0">
            <a:off x="15610223" y="-131895"/>
            <a:ext cx="2941972" cy="2112610"/>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true" flipV="false" rot="-10800000">
            <a:off x="1028700" y="1028700"/>
            <a:ext cx="1358349" cy="1039755"/>
          </a:xfrm>
          <a:prstGeom prst="rect">
            <a:avLst/>
          </a:prstGeom>
        </p:spPr>
      </p:pic>
      <p:pic>
        <p:nvPicPr>
          <p:cNvPr name="Picture 6" id="6"/>
          <p:cNvPicPr>
            <a:picLocks noChangeAspect="true"/>
          </p:cNvPicPr>
          <p:nvPr/>
        </p:nvPicPr>
        <p:blipFill>
          <a:blip r:embed="rId10"/>
          <a:srcRect l="0" t="0" r="0" b="0"/>
          <a:stretch>
            <a:fillRect/>
          </a:stretch>
        </p:blipFill>
        <p:spPr>
          <a:xfrm flipH="false" flipV="false" rot="0">
            <a:off x="3251853" y="1514131"/>
            <a:ext cx="12902476" cy="7257643"/>
          </a:xfrm>
          <a:prstGeom prst="rect">
            <a:avLst/>
          </a:prstGeom>
        </p:spPr>
      </p:pic>
      <p:sp>
        <p:nvSpPr>
          <p:cNvPr name="TextBox 7" id="7"/>
          <p:cNvSpPr txBox="true"/>
          <p:nvPr/>
        </p:nvSpPr>
        <p:spPr>
          <a:xfrm rot="0">
            <a:off x="4190219" y="359551"/>
            <a:ext cx="9907562" cy="848360"/>
          </a:xfrm>
          <a:prstGeom prst="rect">
            <a:avLst/>
          </a:prstGeom>
        </p:spPr>
        <p:txBody>
          <a:bodyPr anchor="t" rtlCol="false" tIns="0" lIns="0" bIns="0" rIns="0">
            <a:spAutoFit/>
          </a:bodyPr>
          <a:lstStyle/>
          <a:p>
            <a:pPr algn="ctr" marL="0" indent="0" lvl="1">
              <a:lnSpc>
                <a:spcPts val="6399"/>
              </a:lnSpc>
              <a:spcBef>
                <a:spcPct val="0"/>
              </a:spcBef>
            </a:pPr>
            <a:r>
              <a:rPr lang="en-US" sz="6399">
                <a:solidFill>
                  <a:srgbClr val="995599"/>
                </a:solidFill>
                <a:latin typeface="Architects Daughter"/>
              </a:rPr>
              <a:t>Yapılan Çalışmalar- Resim</a:t>
            </a:r>
          </a:p>
        </p:txBody>
      </p:sp>
      <p:sp>
        <p:nvSpPr>
          <p:cNvPr name="TextBox 8" id="8"/>
          <p:cNvSpPr txBox="true"/>
          <p:nvPr/>
        </p:nvSpPr>
        <p:spPr>
          <a:xfrm rot="0">
            <a:off x="3251853" y="8705099"/>
            <a:ext cx="13105219" cy="580390"/>
          </a:xfrm>
          <a:prstGeom prst="rect">
            <a:avLst/>
          </a:prstGeom>
        </p:spPr>
        <p:txBody>
          <a:bodyPr anchor="t" rtlCol="false" tIns="0" lIns="0" bIns="0" rIns="0">
            <a:spAutoFit/>
          </a:bodyPr>
          <a:lstStyle/>
          <a:p>
            <a:pPr algn="ctr">
              <a:lnSpc>
                <a:spcPts val="4759"/>
              </a:lnSpc>
            </a:pPr>
            <a:r>
              <a:rPr lang="en-US" sz="3399">
                <a:solidFill>
                  <a:srgbClr val="000000"/>
                </a:solidFill>
                <a:latin typeface="Boldoa"/>
              </a:rPr>
              <a:t>Blu</a:t>
            </a:r>
            <a:r>
              <a:rPr lang="en-US" sz="3399">
                <a:solidFill>
                  <a:srgbClr val="000000"/>
                </a:solidFill>
                <a:latin typeface="Boldoa"/>
              </a:rPr>
              <a:t>e Face. Artwork by Ernest Katantazi Mukasa</a:t>
            </a:r>
          </a:p>
        </p:txBody>
      </p:sp>
      <p:pic>
        <p:nvPicPr>
          <p:cNvPr name="Picture 9" id="9"/>
          <p:cNvPicPr>
            <a:picLocks noChangeAspect="true"/>
          </p:cNvPicPr>
          <p:nvPr/>
        </p:nvPicPr>
        <p:blipFill>
          <a:blip r:embed="rId11"/>
          <a:srcRect l="0" t="0" r="0" b="0"/>
          <a:stretch>
            <a:fillRect/>
          </a:stretch>
        </p:blipFill>
        <p:spPr>
          <a:xfrm flipH="false" flipV="false" rot="0">
            <a:off x="17066937" y="9258300"/>
            <a:ext cx="1221063" cy="1221063"/>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4F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0">
            <a:off x="0" y="6894967"/>
            <a:ext cx="3007583" cy="3753614"/>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105219" y="-253171"/>
            <a:ext cx="2922164" cy="1461082"/>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31063" r="0" b="0"/>
          <a:stretch>
            <a:fillRect/>
          </a:stretch>
        </p:blipFill>
        <p:spPr>
          <a:xfrm flipH="false" flipV="false" rot="0">
            <a:off x="15610223" y="-131895"/>
            <a:ext cx="2941972" cy="2112610"/>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true" flipV="false" rot="-10800000">
            <a:off x="1028700" y="1028700"/>
            <a:ext cx="1358349" cy="1039755"/>
          </a:xfrm>
          <a:prstGeom prst="rect">
            <a:avLst/>
          </a:prstGeom>
        </p:spPr>
      </p:pic>
      <p:pic>
        <p:nvPicPr>
          <p:cNvPr name="Picture 6" id="6"/>
          <p:cNvPicPr>
            <a:picLocks noChangeAspect="true"/>
          </p:cNvPicPr>
          <p:nvPr/>
        </p:nvPicPr>
        <p:blipFill>
          <a:blip r:embed="rId10"/>
          <a:srcRect l="0" t="0" r="0" b="0"/>
          <a:stretch>
            <a:fillRect/>
          </a:stretch>
        </p:blipFill>
        <p:spPr>
          <a:xfrm flipH="false" flipV="false" rot="0">
            <a:off x="17066937" y="9258300"/>
            <a:ext cx="1221063" cy="1221063"/>
          </a:xfrm>
          <a:prstGeom prst="rect">
            <a:avLst/>
          </a:prstGeom>
        </p:spPr>
      </p:pic>
      <p:sp>
        <p:nvSpPr>
          <p:cNvPr name="TextBox 7" id="7"/>
          <p:cNvSpPr txBox="true"/>
          <p:nvPr/>
        </p:nvSpPr>
        <p:spPr>
          <a:xfrm rot="0">
            <a:off x="4190219" y="562143"/>
            <a:ext cx="9907562" cy="848360"/>
          </a:xfrm>
          <a:prstGeom prst="rect">
            <a:avLst/>
          </a:prstGeom>
        </p:spPr>
        <p:txBody>
          <a:bodyPr anchor="t" rtlCol="false" tIns="0" lIns="0" bIns="0" rIns="0">
            <a:spAutoFit/>
          </a:bodyPr>
          <a:lstStyle/>
          <a:p>
            <a:pPr algn="ctr" marL="0" indent="0" lvl="1">
              <a:lnSpc>
                <a:spcPts val="6399"/>
              </a:lnSpc>
              <a:spcBef>
                <a:spcPct val="0"/>
              </a:spcBef>
            </a:pPr>
            <a:r>
              <a:rPr lang="en-US" sz="6399">
                <a:solidFill>
                  <a:srgbClr val="995599"/>
                </a:solidFill>
                <a:latin typeface="Architects Daughter"/>
              </a:rPr>
              <a:t>Yapılan Çalışmalar- Oyun</a:t>
            </a:r>
          </a:p>
        </p:txBody>
      </p:sp>
      <p:sp>
        <p:nvSpPr>
          <p:cNvPr name="TextBox 8" id="8"/>
          <p:cNvSpPr txBox="true"/>
          <p:nvPr/>
        </p:nvSpPr>
        <p:spPr>
          <a:xfrm rot="0">
            <a:off x="1173131" y="1481902"/>
            <a:ext cx="16504337" cy="8674735"/>
          </a:xfrm>
          <a:prstGeom prst="rect">
            <a:avLst/>
          </a:prstGeom>
        </p:spPr>
        <p:txBody>
          <a:bodyPr anchor="t" rtlCol="false" tIns="0" lIns="0" bIns="0" rIns="0">
            <a:spAutoFit/>
          </a:bodyPr>
          <a:lstStyle/>
          <a:p>
            <a:pPr>
              <a:lnSpc>
                <a:spcPts val="4340"/>
              </a:lnSpc>
            </a:pPr>
            <a:r>
              <a:rPr lang="en-US" sz="3100">
                <a:solidFill>
                  <a:srgbClr val="000000"/>
                </a:solidFill>
                <a:latin typeface="Barlow Medium Bold"/>
              </a:rPr>
              <a:t>Play Forward, </a:t>
            </a:r>
            <a:r>
              <a:rPr lang="en-US" sz="3100">
                <a:solidFill>
                  <a:srgbClr val="000000"/>
                </a:solidFill>
                <a:latin typeface="Barlow Medium"/>
              </a:rPr>
              <a:t>sosyal içerme, insan hakları ve sporu teşvik etme misyonuna sahip bir projedir. (Olde Vechte Vakfı)</a:t>
            </a:r>
          </a:p>
          <a:p>
            <a:pPr>
              <a:lnSpc>
                <a:spcPts val="4340"/>
              </a:lnSpc>
            </a:pPr>
          </a:p>
          <a:p>
            <a:pPr>
              <a:lnSpc>
                <a:spcPts val="4340"/>
              </a:lnSpc>
            </a:pPr>
            <a:r>
              <a:rPr lang="en-US" sz="3100">
                <a:solidFill>
                  <a:srgbClr val="000000"/>
                </a:solidFill>
                <a:latin typeface="Barlow Medium Bold"/>
              </a:rPr>
              <a:t>Bana Eğitim Evrenini Göster (Show Me the Universe of Education)</a:t>
            </a:r>
          </a:p>
          <a:p>
            <a:pPr>
              <a:lnSpc>
                <a:spcPts val="4340"/>
              </a:lnSpc>
            </a:pPr>
            <a:r>
              <a:rPr lang="en-US" sz="3100">
                <a:solidFill>
                  <a:srgbClr val="000000"/>
                </a:solidFill>
                <a:latin typeface="Barlow Medium"/>
              </a:rPr>
              <a:t>Pandonime dayalı oyun. Etkileşimli ve eğlenceli bir form aracılığıyla ülkenizdeki eğitim durumunu (veya aile, güvenlik vb. gibi benzer konuları) tartışmanıza yardımcı olur.</a:t>
            </a:r>
          </a:p>
          <a:p>
            <a:pPr>
              <a:lnSpc>
                <a:spcPts val="4340"/>
              </a:lnSpc>
            </a:pPr>
          </a:p>
          <a:p>
            <a:pPr>
              <a:lnSpc>
                <a:spcPts val="4340"/>
              </a:lnSpc>
            </a:pPr>
            <a:r>
              <a:rPr lang="en-US" sz="3100">
                <a:solidFill>
                  <a:srgbClr val="000000"/>
                </a:solidFill>
                <a:latin typeface="Barlow Medium Bold"/>
              </a:rPr>
              <a:t>Nasıl Oynanır?</a:t>
            </a:r>
          </a:p>
          <a:p>
            <a:pPr>
              <a:lnSpc>
                <a:spcPts val="4340"/>
              </a:lnSpc>
            </a:pPr>
            <a:r>
              <a:rPr lang="en-US" sz="3100">
                <a:solidFill>
                  <a:srgbClr val="000000"/>
                </a:solidFill>
                <a:latin typeface="Barlow Medium"/>
              </a:rPr>
              <a:t>• Ekibinizi gruplara bölün.</a:t>
            </a:r>
          </a:p>
          <a:p>
            <a:pPr>
              <a:lnSpc>
                <a:spcPts val="4340"/>
              </a:lnSpc>
            </a:pPr>
            <a:r>
              <a:rPr lang="en-US" sz="3100">
                <a:solidFill>
                  <a:srgbClr val="000000"/>
                </a:solidFill>
                <a:latin typeface="Barlow Medium"/>
              </a:rPr>
              <a:t>• Her grubun kendi ülkelerindeki eğitimi anlattıkları pantonime hazırlamak için 10 dakikası vardır.</a:t>
            </a:r>
          </a:p>
          <a:p>
            <a:pPr>
              <a:lnSpc>
                <a:spcPts val="4340"/>
              </a:lnSpc>
            </a:pPr>
            <a:r>
              <a:rPr lang="en-US" sz="3100">
                <a:solidFill>
                  <a:srgbClr val="000000"/>
                </a:solidFill>
                <a:latin typeface="Barlow Medium"/>
              </a:rPr>
              <a:t>• Grup her türlü malzemeyi kullanabilir.</a:t>
            </a:r>
          </a:p>
          <a:p>
            <a:pPr>
              <a:lnSpc>
                <a:spcPts val="4340"/>
              </a:lnSpc>
            </a:pPr>
            <a:r>
              <a:rPr lang="en-US" sz="3100">
                <a:solidFill>
                  <a:srgbClr val="000000"/>
                </a:solidFill>
                <a:latin typeface="Barlow Medium"/>
              </a:rPr>
              <a:t>• Her sunum 1-2 dakika sürmelidir.</a:t>
            </a:r>
          </a:p>
          <a:p>
            <a:pPr>
              <a:lnSpc>
                <a:spcPts val="4340"/>
              </a:lnSpc>
            </a:pPr>
            <a:r>
              <a:rPr lang="en-US" sz="3100">
                <a:solidFill>
                  <a:srgbClr val="000000"/>
                </a:solidFill>
                <a:latin typeface="Barlow Medium"/>
              </a:rPr>
              <a:t>• Her sunumdan sonra listede yer alan ekip yapılan pandomimin ne hakkında olduğunu tahmin etmeye çalışacaktır.</a:t>
            </a:r>
          </a:p>
          <a:p>
            <a:pPr>
              <a:lnSpc>
                <a:spcPts val="4340"/>
              </a:lnSpc>
            </a:pPr>
            <a:r>
              <a:rPr lang="en-US" sz="3100">
                <a:solidFill>
                  <a:srgbClr val="000000"/>
                </a:solidFill>
                <a:latin typeface="Barlow Medium"/>
              </a:rPr>
              <a:t> </a:t>
            </a:r>
          </a:p>
          <a:p>
            <a:pPr>
              <a:lnSpc>
                <a:spcPts val="4340"/>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DAE0Dlz0cdg</dc:identifier>
  <dcterms:modified xsi:type="dcterms:W3CDTF">2011-08-01T06:04:30Z</dcterms:modified>
  <cp:revision>1</cp:revision>
  <dc:title>Sosyal İçerme</dc:title>
</cp:coreProperties>
</file>