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omfortaa" panose="020B0604020202020204" charset="0"/>
      <p:regular r:id="rId13"/>
      <p:bold r:id="rId14"/>
    </p:embeddedFont>
    <p:embeddedFont>
      <p:font typeface="Palatino Linotype" panose="02040502050505030304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393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e4765ff601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e4765ff601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7fe1f90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7fe1f90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7b9554b3e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7b9554b3e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7b9554b3e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7b9554b3e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7b9554b3e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57b9554b3e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57b9554b3e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7b9554b3e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57b9554b3e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7b9554b3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257b9554b3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Etki odaklılık örneği 1</a:t>
            </a:r>
            <a:endParaRPr/>
          </a:p>
        </p:txBody>
      </p:sp>
      <p:sp>
        <p:nvSpPr>
          <p:cNvPr id="108" name="Google Shape;108;g257b9554b3e_1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7b9554b3e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57b9554b3e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87d94065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587d94065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62000" y="514350"/>
            <a:ext cx="75438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Palatino Linotype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758952" y="457200"/>
            <a:ext cx="3657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7589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spcBef>
                <a:spcPts val="1200"/>
              </a:spcBef>
              <a:spcAft>
                <a:spcPts val="12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3"/>
          </p:nvPr>
        </p:nvSpPr>
        <p:spPr>
          <a:xfrm>
            <a:off x="4645152" y="457200"/>
            <a:ext cx="3657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"/>
          </p:nvPr>
        </p:nvSpPr>
        <p:spPr>
          <a:xfrm>
            <a:off x="46451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spcBef>
                <a:spcPts val="1200"/>
              </a:spcBef>
              <a:spcAft>
                <a:spcPts val="12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5" name="Google Shape;65;p14"/>
          <p:cNvCxnSpPr/>
          <p:nvPr/>
        </p:nvCxnSpPr>
        <p:spPr>
          <a:xfrm>
            <a:off x="758952" y="937022"/>
            <a:ext cx="3657600" cy="12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ece.com/ssir/degisim-teorisini-inceleme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966100" y="1340006"/>
            <a:ext cx="7456800" cy="30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" sz="4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Değişim Teorisi</a:t>
            </a:r>
            <a:endParaRPr sz="44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4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rgbClr val="7F7F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800" i="0" u="none" strike="noStrike" cap="none">
              <a:solidFill>
                <a:srgbClr val="7F7F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026700" y="3274844"/>
            <a:ext cx="72663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Dr. Sinem Güravşar Gökçe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İstasyonTEDU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14 Temmuz 2023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72" name="Google Shape;72;p15"/>
          <p:cNvCxnSpPr/>
          <p:nvPr/>
        </p:nvCxnSpPr>
        <p:spPr>
          <a:xfrm>
            <a:off x="1019800" y="2841350"/>
            <a:ext cx="7349400" cy="6000"/>
          </a:xfrm>
          <a:prstGeom prst="straightConnector1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2F9CAFF-2BE9-ACFE-E43B-5BDBB8A99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" y="257176"/>
            <a:ext cx="609589" cy="348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D942A2-F74A-1100-6AC3-D19573F22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958" y="236473"/>
            <a:ext cx="559016" cy="3688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Sonraki Adımlar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858675" y="1162800"/>
            <a:ext cx="809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20 Temmuz Perşembe, saat 16:00’de “İş Planı Hazırlama” Oturumu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3. Oturum öncesinde okunacaklar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“Değişim Teorisini İncelemek”, Maoz Brown</a:t>
            </a:r>
            <a:r>
              <a:rPr lang="en" sz="1200">
                <a:solidFill>
                  <a:srgbClr val="990001"/>
                </a:solidFill>
                <a:highlight>
                  <a:srgbClr val="FFFFFF"/>
                </a:highlight>
              </a:rPr>
              <a:t> </a:t>
            </a: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https://imece.com/ssir/degisim-teorisini-incelemek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3. Oturum öncesinde cevap aranacak soru: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Çalışmalarını en çok beğendiğiniz sosyal girişimi belirleyin. 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Bu sosyal girişimin değişim teorisinde etki cümlesi ne olurdu? 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Bu etkiyi yaratmak için ne tür faaliyetler yürüttüğünü ve bu faaliyetlerden nasıl gelir elde ettiğini araştırın.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4E5899-A866-5406-43C0-05FDEC670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22" y="198737"/>
            <a:ext cx="609653" cy="347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E0555F-6E21-6B61-2330-C69625715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97" y="139253"/>
            <a:ext cx="560881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88974" y="927279"/>
            <a:ext cx="8443325" cy="90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İçeridekiler - Dışarıdakiler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88975" y="1363375"/>
            <a:ext cx="751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274320" lvl="0" indent="-26289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mfortaa"/>
              <a:buChar char="•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Çerçeveleme temel olarak bir karar verme süreci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marL="274320" lvl="0" indent="-26289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mfortaa"/>
              <a:buChar char="•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Her karar verme süreci gibi ayıklama gerektiriyor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marL="274320" lvl="0" indent="-26289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mfortaa"/>
              <a:buChar char="•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Temel amaçlar ve ana omurgayı belirleme süreci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marL="274320" lvl="0" indent="-26289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mfortaa"/>
              <a:buChar char="•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Başlangıç noktası 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F2BA0C-E26B-0ED9-8996-7A2917E73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20" y="152782"/>
            <a:ext cx="609653" cy="347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17CD81-AF48-C5A3-7AEF-1FB8277C8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01" y="152782"/>
            <a:ext cx="560881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05150" y="858592"/>
            <a:ext cx="8427150" cy="352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"/>
                <a:ea typeface="Comfortaa"/>
                <a:cs typeface="Comfortaa"/>
                <a:sym typeface="Comfortaa"/>
              </a:rPr>
              <a:t>Değişim Teorisi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05150" y="1344850"/>
            <a:ext cx="799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İstenilen etkinin yaratılması için ulaşılması gereken hedeflerin ve bu hedeflere ulaşırken değişimin nasıl yaratılacağının birbiriyle ilişkilendirilerek ortaya konulması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01913-15FC-1C6E-4A01-32E8E4626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22" y="270221"/>
            <a:ext cx="609653" cy="347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8A053-87D9-3110-4D61-25AA6BE6E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083" y="261076"/>
            <a:ext cx="560881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 rot="-5400000">
            <a:off x="-1404066" y="2460134"/>
            <a:ext cx="4409476" cy="92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Palatino Linotype"/>
              <a:buNone/>
            </a:pPr>
            <a:r>
              <a:rPr lang="en" sz="2700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Değişim Teorisi</a:t>
            </a:r>
            <a:br>
              <a:rPr lang="en" sz="3600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" sz="1800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Theory of Change</a:t>
            </a:r>
            <a:endParaRPr sz="1800">
              <a:solidFill>
                <a:srgbClr val="26262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516225" y="1478700"/>
            <a:ext cx="74460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ts val="1920"/>
              <a:buFont typeface="Comfortaa"/>
              <a:buAutoNum type="arabicPeriod"/>
            </a:pPr>
            <a:r>
              <a:rPr lang="en" sz="1920">
                <a:solidFill>
                  <a:srgbClr val="3E3D2D"/>
                </a:solidFill>
                <a:latin typeface="Comfortaa"/>
                <a:ea typeface="Comfortaa"/>
                <a:cs typeface="Comfortaa"/>
                <a:sym typeface="Comfortaa"/>
              </a:rPr>
              <a:t>Yaratılmak istenen değişim ne?</a:t>
            </a:r>
            <a:endParaRPr sz="2100">
              <a:solidFill>
                <a:srgbClr val="3E3D2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20040" lvl="1" indent="0" algn="l" rtl="0">
              <a:lnSpc>
                <a:spcPct val="115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rPr lang="en" sz="1735">
                <a:solidFill>
                  <a:srgbClr val="3E3D2D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735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şu anda olmayıp da yaratılmak istenen pozitif durum</a:t>
            </a:r>
            <a:endParaRPr sz="1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38150" algn="l" rtl="0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rgbClr val="94C600"/>
              </a:buClr>
              <a:buSzPts val="1920"/>
              <a:buFont typeface="Comfortaa"/>
              <a:buAutoNum type="arabicPeriod"/>
            </a:pPr>
            <a:r>
              <a:rPr lang="en" sz="1920">
                <a:solidFill>
                  <a:srgbClr val="3E3D2D"/>
                </a:solidFill>
                <a:latin typeface="Comfortaa"/>
                <a:ea typeface="Comfortaa"/>
                <a:cs typeface="Comfortaa"/>
                <a:sym typeface="Comfortaa"/>
              </a:rPr>
              <a:t>Bu değişimi yaratmak için hangi adımlar atılmalı?</a:t>
            </a:r>
            <a:endParaRPr sz="2100">
              <a:solidFill>
                <a:srgbClr val="3E3D2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20040" lvl="1" indent="0" algn="l" rtl="0">
              <a:lnSpc>
                <a:spcPct val="115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rPr lang="en" sz="1735">
                <a:solidFill>
                  <a:srgbClr val="3E3D2D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735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ara değişimler </a:t>
            </a:r>
            <a:endParaRPr sz="1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38150" algn="l" rtl="0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rgbClr val="94C600"/>
              </a:buClr>
              <a:buSzPts val="1920"/>
              <a:buFont typeface="Comfortaa"/>
              <a:buAutoNum type="arabicPeriod"/>
            </a:pPr>
            <a:r>
              <a:rPr lang="en" sz="1920">
                <a:solidFill>
                  <a:srgbClr val="3E3D2D"/>
                </a:solidFill>
                <a:latin typeface="Comfortaa"/>
                <a:ea typeface="Comfortaa"/>
                <a:cs typeface="Comfortaa"/>
                <a:sym typeface="Comfortaa"/>
              </a:rPr>
              <a:t>Bu adımları atmak için hangi şartlar var olmalı?</a:t>
            </a:r>
            <a:endParaRPr sz="2100">
              <a:solidFill>
                <a:srgbClr val="3E3D2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20040" lvl="1" indent="0" algn="l" rtl="0">
              <a:lnSpc>
                <a:spcPct val="115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rPr lang="en" sz="1735">
                <a:solidFill>
                  <a:srgbClr val="3E3D2D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" sz="1735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varsayımlar ve önkoşullar</a:t>
            </a:r>
            <a:endParaRPr sz="1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38150" algn="l" rtl="0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rgbClr val="94C600"/>
              </a:buClr>
              <a:buSzPts val="1920"/>
              <a:buFont typeface="Comfortaa"/>
              <a:buAutoNum type="arabicPeriod"/>
            </a:pPr>
            <a:r>
              <a:rPr lang="en" sz="1920">
                <a:solidFill>
                  <a:srgbClr val="3E3D2D"/>
                </a:solidFill>
                <a:latin typeface="Comfortaa"/>
                <a:ea typeface="Comfortaa"/>
                <a:cs typeface="Comfortaa"/>
                <a:sym typeface="Comfortaa"/>
              </a:rPr>
              <a:t>Adımları atmak için hangi faaliyetler yapılmalı?</a:t>
            </a:r>
            <a:endParaRPr sz="2100">
              <a:solidFill>
                <a:srgbClr val="3E3D2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20040" lvl="1" indent="0" algn="l" rtl="0">
              <a:lnSpc>
                <a:spcPct val="115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rPr lang="en" sz="1735">
                <a:solidFill>
                  <a:srgbClr val="3E3D2D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" sz="1735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faaliyet planlama ve faaliyetleri gruplandırma</a:t>
            </a:r>
            <a:endParaRPr sz="1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38150" algn="l" rtl="0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rgbClr val="94C600"/>
              </a:buClr>
              <a:buSzPts val="1920"/>
              <a:buFont typeface="Comfortaa"/>
              <a:buAutoNum type="arabicPeriod"/>
            </a:pPr>
            <a:r>
              <a:rPr lang="en" sz="1920">
                <a:solidFill>
                  <a:srgbClr val="3E3D2D"/>
                </a:solidFill>
                <a:latin typeface="Comfortaa"/>
                <a:ea typeface="Comfortaa"/>
                <a:cs typeface="Comfortaa"/>
                <a:sym typeface="Comfortaa"/>
              </a:rPr>
              <a:t>Neden o faaliyetler yapılmalı? </a:t>
            </a:r>
            <a:endParaRPr sz="2100">
              <a:solidFill>
                <a:srgbClr val="3E3D2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20040" lvl="1" indent="0" algn="l" rtl="0">
              <a:lnSpc>
                <a:spcPct val="115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rPr lang="en" sz="1735">
                <a:solidFill>
                  <a:srgbClr val="3E3D2D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" sz="1735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nedensellik</a:t>
            </a:r>
            <a:endParaRPr sz="1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38150" algn="l" rtl="0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rgbClr val="94C600"/>
              </a:buClr>
              <a:buSzPts val="1920"/>
              <a:buFont typeface="Comfortaa"/>
              <a:buAutoNum type="arabicPeriod"/>
            </a:pPr>
            <a:r>
              <a:rPr lang="en" sz="1920">
                <a:solidFill>
                  <a:srgbClr val="3E3D2D"/>
                </a:solidFill>
                <a:latin typeface="Comfortaa"/>
                <a:ea typeface="Comfortaa"/>
                <a:cs typeface="Comfortaa"/>
                <a:sym typeface="Comfortaa"/>
              </a:rPr>
              <a:t>Başarı göstergeleri neler? </a:t>
            </a:r>
            <a:endParaRPr sz="2100">
              <a:solidFill>
                <a:srgbClr val="3E3D2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20040" lvl="1" indent="0" algn="l" rtl="0">
              <a:lnSpc>
                <a:spcPct val="115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rPr lang="en" sz="1735">
                <a:solidFill>
                  <a:srgbClr val="3E3D2D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" sz="1735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kilometre taşları ve indikatörler</a:t>
            </a:r>
            <a:endParaRPr sz="1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F08501-D785-161C-21F9-D054A2480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62" y="238642"/>
            <a:ext cx="609653" cy="347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8DCDD0-EB53-BE81-EE9A-5F6599227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15" y="220352"/>
            <a:ext cx="560881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Değişim Teorisi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25" y="1501375"/>
            <a:ext cx="6747101" cy="33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7600" y="147000"/>
            <a:ext cx="3026400" cy="379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A87136-4BFC-83FE-A499-3A832C5EF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62" y="122262"/>
            <a:ext cx="609653" cy="347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E62ED5-9399-20FD-5E05-14B9EF6A2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00" y="122262"/>
            <a:ext cx="560881" cy="36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l="6419"/>
          <a:stretch/>
        </p:blipFill>
        <p:spPr>
          <a:xfrm>
            <a:off x="1584150" y="1187025"/>
            <a:ext cx="6418649" cy="38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Değişim Teorisi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982AF-BC78-1494-4038-0254DC340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62" y="148489"/>
            <a:ext cx="609653" cy="347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0559F9-2234-B930-8F1B-908C857A7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56" y="148489"/>
            <a:ext cx="560881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789904" y="390660"/>
            <a:ext cx="3626648" cy="38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SzPts val="1750"/>
              <a:buNone/>
            </a:pPr>
            <a:endParaRPr lang="en" sz="235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SzPts val="1750"/>
              <a:buNone/>
            </a:pPr>
            <a:r>
              <a:rPr lang="en-US" sz="2350" b="1" dirty="0" err="1">
                <a:latin typeface="Comfortaa"/>
                <a:ea typeface="Comfortaa"/>
                <a:cs typeface="Comfortaa"/>
                <a:sym typeface="Comfortaa"/>
              </a:rPr>
              <a:t>Sorun</a:t>
            </a:r>
            <a:endParaRPr lang="en-US" sz="235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424053" y="1428750"/>
            <a:ext cx="43275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43840" algn="l" rtl="0">
              <a:spcBef>
                <a:spcPts val="0"/>
              </a:spcBef>
              <a:spcAft>
                <a:spcPts val="0"/>
              </a:spcAft>
              <a:buSzPts val="1920"/>
              <a:buFont typeface="Comfortaa"/>
              <a:buChar char="o"/>
            </a:pPr>
            <a:r>
              <a:rPr lang="en" sz="1920">
                <a:latin typeface="Comfortaa"/>
                <a:ea typeface="Comfortaa"/>
                <a:cs typeface="Comfortaa"/>
                <a:sym typeface="Comfortaa"/>
              </a:rPr>
              <a:t>Yaşlılıkta sosyal izolasyon</a:t>
            </a:r>
            <a:endParaRPr sz="1920">
              <a:latin typeface="Comfortaa"/>
              <a:ea typeface="Comfortaa"/>
              <a:cs typeface="Comfortaa"/>
              <a:sym typeface="Comfortaa"/>
            </a:endParaRPr>
          </a:p>
          <a:p>
            <a:pPr marL="274320" lvl="0" indent="-243840" algn="l" rtl="0">
              <a:spcBef>
                <a:spcPts val="480"/>
              </a:spcBef>
              <a:spcAft>
                <a:spcPts val="0"/>
              </a:spcAft>
              <a:buSzPts val="1920"/>
              <a:buFont typeface="Comfortaa"/>
              <a:buChar char="o"/>
            </a:pPr>
            <a:r>
              <a:rPr lang="en" sz="1920">
                <a:latin typeface="Comfortaa"/>
                <a:ea typeface="Comfortaa"/>
                <a:cs typeface="Comfortaa"/>
                <a:sym typeface="Comfortaa"/>
              </a:rPr>
              <a:t>Fiziksel ve zihinsel sağlık </a:t>
            </a:r>
            <a:endParaRPr sz="1920">
              <a:latin typeface="Comfortaa"/>
              <a:ea typeface="Comfortaa"/>
              <a:cs typeface="Comfortaa"/>
              <a:sym typeface="Comfortaa"/>
            </a:endParaRPr>
          </a:p>
          <a:p>
            <a:pPr marL="594360" lvl="1" indent="-245744" algn="l" rtl="0">
              <a:spcBef>
                <a:spcPts val="400"/>
              </a:spcBef>
              <a:spcAft>
                <a:spcPts val="0"/>
              </a:spcAft>
              <a:buSzPts val="1550"/>
              <a:buFont typeface="Comfortaa"/>
              <a:buChar char="o"/>
            </a:pPr>
            <a:r>
              <a:rPr lang="en" sz="1550">
                <a:latin typeface="Comfortaa"/>
                <a:ea typeface="Comfortaa"/>
                <a:cs typeface="Comfortaa"/>
                <a:sym typeface="Comfortaa"/>
              </a:rPr>
              <a:t>doğru beslenme</a:t>
            </a:r>
            <a:endParaRPr sz="1550">
              <a:latin typeface="Comfortaa"/>
              <a:ea typeface="Comfortaa"/>
              <a:cs typeface="Comfortaa"/>
              <a:sym typeface="Comfortaa"/>
            </a:endParaRPr>
          </a:p>
          <a:p>
            <a:pPr marL="594360" lvl="1" indent="-245744" algn="l" rtl="0">
              <a:spcBef>
                <a:spcPts val="400"/>
              </a:spcBef>
              <a:spcAft>
                <a:spcPts val="0"/>
              </a:spcAft>
              <a:buSzPts val="1550"/>
              <a:buFont typeface="Comfortaa"/>
              <a:buChar char="o"/>
            </a:pPr>
            <a:r>
              <a:rPr lang="en" sz="1550">
                <a:latin typeface="Comfortaa"/>
                <a:ea typeface="Comfortaa"/>
                <a:cs typeface="Comfortaa"/>
                <a:sym typeface="Comfortaa"/>
              </a:rPr>
              <a:t>toplumsal roller</a:t>
            </a:r>
            <a:endParaRPr sz="1550">
              <a:latin typeface="Comfortaa"/>
              <a:ea typeface="Comfortaa"/>
              <a:cs typeface="Comfortaa"/>
              <a:sym typeface="Comfortaa"/>
            </a:endParaRPr>
          </a:p>
          <a:p>
            <a:pPr marL="274320" lvl="0" indent="-121920" algn="l" rtl="0">
              <a:spcBef>
                <a:spcPts val="480"/>
              </a:spcBef>
              <a:spcAft>
                <a:spcPts val="1200"/>
              </a:spcAft>
              <a:buSzPts val="2220"/>
              <a:buNone/>
            </a:pPr>
            <a:endParaRPr sz="192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3"/>
          </p:nvPr>
        </p:nvSpPr>
        <p:spPr>
          <a:xfrm>
            <a:off x="4645152" y="419100"/>
            <a:ext cx="3657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SzPts val="1750"/>
              <a:buNone/>
            </a:pPr>
            <a:r>
              <a:rPr lang="en" sz="2350" b="1">
                <a:latin typeface="Comfortaa"/>
                <a:ea typeface="Comfortaa"/>
                <a:cs typeface="Comfortaa"/>
                <a:sym typeface="Comfortaa"/>
              </a:rPr>
              <a:t>Çözüm</a:t>
            </a:r>
            <a:endParaRPr sz="235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4"/>
          </p:nvPr>
        </p:nvSpPr>
        <p:spPr>
          <a:xfrm>
            <a:off x="4635425" y="1428750"/>
            <a:ext cx="4084500" cy="1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552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fortaa"/>
              <a:buChar char="o"/>
            </a:pPr>
            <a:r>
              <a:rPr lang="en" sz="2100">
                <a:latin typeface="Comfortaa"/>
                <a:ea typeface="Comfortaa"/>
                <a:cs typeface="Comfortaa"/>
                <a:sym typeface="Comfortaa"/>
              </a:rPr>
              <a:t>Beraber yemek pişirme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marL="594360" lvl="1" indent="-255269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Comfortaa"/>
              <a:buChar char="o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arkadaşlık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594360" lvl="1" indent="-255269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Comfortaa"/>
              <a:buChar char="o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yardımlaşma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594360" lvl="1" indent="-255269" algn="l" rtl="0">
              <a:lnSpc>
                <a:spcPct val="105000"/>
              </a:lnSpc>
              <a:spcBef>
                <a:spcPts val="400"/>
              </a:spcBef>
              <a:spcAft>
                <a:spcPts val="1200"/>
              </a:spcAft>
              <a:buSzPts val="1700"/>
              <a:buFont typeface="Comfortaa"/>
              <a:buChar char="o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sağlıklı beslenme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0" y="4190525"/>
            <a:ext cx="91440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Palatino Linotype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Değişim Teorisi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Palatino Linotype"/>
              <a:buNone/>
            </a:pPr>
            <a:r>
              <a:rPr lang="en" sz="2500">
                <a:latin typeface="Comfortaa"/>
                <a:ea typeface="Comfortaa"/>
                <a:cs typeface="Comfortaa"/>
                <a:sym typeface="Comfortaa"/>
              </a:rPr>
              <a:t>Örnek Vaka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15" name="Google Shape;115;p21"/>
          <p:cNvCxnSpPr/>
          <p:nvPr/>
        </p:nvCxnSpPr>
        <p:spPr>
          <a:xfrm>
            <a:off x="4645152" y="937022"/>
            <a:ext cx="3657600" cy="12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5254546-AD4B-119F-7FF3-BC0D7B305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9" y="168775"/>
            <a:ext cx="609653" cy="347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7B252C-CF91-186D-20CD-DF9E5CF31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2" y="150485"/>
            <a:ext cx="560881" cy="36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/>
          <p:nvPr/>
        </p:nvSpPr>
        <p:spPr>
          <a:xfrm>
            <a:off x="2583180" y="300982"/>
            <a:ext cx="3977700" cy="434400"/>
          </a:xfrm>
          <a:prstGeom prst="roundRect">
            <a:avLst>
              <a:gd name="adj" fmla="val 16667"/>
            </a:avLst>
          </a:prstGeom>
          <a:solidFill>
            <a:srgbClr val="0070C0">
              <a:alpha val="3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Yakın mahallelerde yaşayan bir grup yaşlı birey 12 haftalık </a:t>
            </a:r>
            <a:r>
              <a:rPr lang="en" sz="1200" b="1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Beraber Yemek Yapma </a:t>
            </a:r>
            <a:r>
              <a:rPr lang="en" sz="12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Oturumlarına Katılıyor</a:t>
            </a: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1512278" y="961219"/>
            <a:ext cx="1645800" cy="588300"/>
          </a:xfrm>
          <a:prstGeom prst="roundRect">
            <a:avLst>
              <a:gd name="adj" fmla="val 16667"/>
            </a:avLst>
          </a:prstGeom>
          <a:solidFill>
            <a:srgbClr val="0070C0">
              <a:alpha val="3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Öğren</a:t>
            </a:r>
            <a:r>
              <a:rPr lang="en" sz="11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Eğitimli aşçı ve şeflerden her hafta sağlıklı bir tarif</a:t>
            </a:r>
            <a:endParaRPr sz="1300"/>
          </a:p>
        </p:txBody>
      </p:sp>
      <p:sp>
        <p:nvSpPr>
          <p:cNvPr id="122" name="Google Shape;122;p22"/>
          <p:cNvSpPr/>
          <p:nvPr/>
        </p:nvSpPr>
        <p:spPr>
          <a:xfrm>
            <a:off x="3314846" y="951657"/>
            <a:ext cx="1828500" cy="607500"/>
          </a:xfrm>
          <a:prstGeom prst="roundRect">
            <a:avLst>
              <a:gd name="adj" fmla="val 16667"/>
            </a:avLst>
          </a:prstGeom>
          <a:solidFill>
            <a:srgbClr val="0070C0">
              <a:alpha val="3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Pişir</a:t>
            </a:r>
            <a:r>
              <a:rPr lang="en" sz="12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Tarifteki yemek grup tarafından beraber hazırlanıyor</a:t>
            </a: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5300001" y="972868"/>
            <a:ext cx="1828500" cy="576600"/>
          </a:xfrm>
          <a:prstGeom prst="roundRect">
            <a:avLst>
              <a:gd name="adj" fmla="val 16667"/>
            </a:avLst>
          </a:prstGeom>
          <a:solidFill>
            <a:srgbClr val="0070C0">
              <a:alpha val="3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Paylaş</a:t>
            </a:r>
            <a:r>
              <a:rPr lang="en" sz="11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Pişirilenlerin bir kısmı evsizler barınağına gönderiliyor</a:t>
            </a:r>
            <a:endParaRPr sz="1300"/>
          </a:p>
        </p:txBody>
      </p:sp>
      <p:sp>
        <p:nvSpPr>
          <p:cNvPr id="124" name="Google Shape;124;p22"/>
          <p:cNvSpPr/>
          <p:nvPr/>
        </p:nvSpPr>
        <p:spPr>
          <a:xfrm>
            <a:off x="7193864" y="951657"/>
            <a:ext cx="1885200" cy="607500"/>
          </a:xfrm>
          <a:prstGeom prst="roundRect">
            <a:avLst>
              <a:gd name="adj" fmla="val 16667"/>
            </a:avLst>
          </a:prstGeom>
          <a:solidFill>
            <a:srgbClr val="0070C0">
              <a:alpha val="3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Beraber Ye</a:t>
            </a:r>
            <a:r>
              <a:rPr lang="en" sz="12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Pişirilenleri beraberce sofraya oturup yiyorlar</a:t>
            </a:r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1176399" y="1688125"/>
            <a:ext cx="1598400" cy="594600"/>
          </a:xfrm>
          <a:prstGeom prst="roundRect">
            <a:avLst>
              <a:gd name="adj" fmla="val 16667"/>
            </a:avLst>
          </a:prstGeom>
          <a:solidFill>
            <a:srgbClr val="BFBFBF">
              <a:alpha val="7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Daha sağlıklı olmak için asgari motivasyona sahipler</a:t>
            </a:r>
            <a:endParaRPr sz="1300"/>
          </a:p>
        </p:txBody>
      </p:sp>
      <p:sp>
        <p:nvSpPr>
          <p:cNvPr id="126" name="Google Shape;126;p22"/>
          <p:cNvSpPr/>
          <p:nvPr/>
        </p:nvSpPr>
        <p:spPr>
          <a:xfrm>
            <a:off x="2883675" y="1730825"/>
            <a:ext cx="1885200" cy="434400"/>
          </a:xfrm>
          <a:prstGeom prst="roundRect">
            <a:avLst>
              <a:gd name="adj" fmla="val 16667"/>
            </a:avLst>
          </a:prstGeom>
          <a:solidFill>
            <a:schemeClr val="accent1">
              <a:alpha val="368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Yemek yapma becerilerini geliştiriyorlar</a:t>
            </a:r>
            <a:endParaRPr sz="1100"/>
          </a:p>
        </p:txBody>
      </p:sp>
      <p:sp>
        <p:nvSpPr>
          <p:cNvPr id="127" name="Google Shape;127;p22"/>
          <p:cNvSpPr/>
          <p:nvPr/>
        </p:nvSpPr>
        <p:spPr>
          <a:xfrm>
            <a:off x="5431245" y="1799396"/>
            <a:ext cx="1598400" cy="824100"/>
          </a:xfrm>
          <a:prstGeom prst="roundRect">
            <a:avLst>
              <a:gd name="adj" fmla="val 16667"/>
            </a:avLst>
          </a:prstGeom>
          <a:solidFill>
            <a:srgbClr val="BFBFBF">
              <a:alpha val="7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Evsizler barınağını yemek göndermek için uygun yer olarak seçiyorlar</a:t>
            </a:r>
            <a:endParaRPr sz="1100"/>
          </a:p>
        </p:txBody>
      </p:sp>
      <p:sp>
        <p:nvSpPr>
          <p:cNvPr id="128" name="Google Shape;128;p22"/>
          <p:cNvSpPr/>
          <p:nvPr/>
        </p:nvSpPr>
        <p:spPr>
          <a:xfrm>
            <a:off x="7183793" y="1890394"/>
            <a:ext cx="1707000" cy="824100"/>
          </a:xfrm>
          <a:prstGeom prst="roundRect">
            <a:avLst>
              <a:gd name="adj" fmla="val 16667"/>
            </a:avLst>
          </a:prstGeom>
          <a:solidFill>
            <a:schemeClr val="accent1">
              <a:alpha val="368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Yemek yapma seansları dışında da görüştükleri arkadaşlar ediniyorlar</a:t>
            </a:r>
            <a:endParaRPr sz="1100"/>
          </a:p>
        </p:txBody>
      </p:sp>
      <p:sp>
        <p:nvSpPr>
          <p:cNvPr id="129" name="Google Shape;129;p22"/>
          <p:cNvSpPr/>
          <p:nvPr/>
        </p:nvSpPr>
        <p:spPr>
          <a:xfrm>
            <a:off x="7272993" y="3183255"/>
            <a:ext cx="1707000" cy="4569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Daha az yalnız ve sosyal olarak izole hissediyorlar</a:t>
            </a:r>
            <a:endParaRPr sz="1100"/>
          </a:p>
        </p:txBody>
      </p:sp>
      <p:sp>
        <p:nvSpPr>
          <p:cNvPr id="130" name="Google Shape;130;p22"/>
          <p:cNvSpPr/>
          <p:nvPr/>
        </p:nvSpPr>
        <p:spPr>
          <a:xfrm>
            <a:off x="3683243" y="4149310"/>
            <a:ext cx="3011700" cy="404400"/>
          </a:xfrm>
          <a:prstGeom prst="roundRect">
            <a:avLst>
              <a:gd name="adj" fmla="val 16667"/>
            </a:avLst>
          </a:prstGeom>
          <a:solidFill>
            <a:srgbClr val="FFC000">
              <a:alpha val="3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Yaşlıların sağlık ve esenlikleri düzelmiş durumda</a:t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2460117" y="3791338"/>
            <a:ext cx="2180100" cy="320100"/>
          </a:xfrm>
          <a:prstGeom prst="roundRect">
            <a:avLst>
              <a:gd name="adj" fmla="val 16667"/>
            </a:avLst>
          </a:prstGeom>
          <a:solidFill>
            <a:srgbClr val="FFC000">
              <a:alpha val="3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Yaşlıların fiziksel sağlığında iyileşme var</a:t>
            </a:r>
            <a:endParaRPr sz="1150"/>
          </a:p>
        </p:txBody>
      </p:sp>
      <p:sp>
        <p:nvSpPr>
          <p:cNvPr id="132" name="Google Shape;132;p22"/>
          <p:cNvSpPr/>
          <p:nvPr/>
        </p:nvSpPr>
        <p:spPr>
          <a:xfrm>
            <a:off x="1176425" y="2437425"/>
            <a:ext cx="1645800" cy="594600"/>
          </a:xfrm>
          <a:prstGeom prst="roundRect">
            <a:avLst>
              <a:gd name="adj" fmla="val 16667"/>
            </a:avLst>
          </a:prstGeom>
          <a:solidFill>
            <a:srgbClr val="BFBFBF">
              <a:alpha val="7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Sağlıklı yemek tariflerini yeterince lezzetli buluyorlar</a:t>
            </a:r>
            <a:endParaRPr sz="1100"/>
          </a:p>
        </p:txBody>
      </p:sp>
      <p:sp>
        <p:nvSpPr>
          <p:cNvPr id="133" name="Google Shape;133;p22"/>
          <p:cNvSpPr/>
          <p:nvPr/>
        </p:nvSpPr>
        <p:spPr>
          <a:xfrm>
            <a:off x="3326500" y="2295450"/>
            <a:ext cx="1973400" cy="594600"/>
          </a:xfrm>
          <a:prstGeom prst="roundRect">
            <a:avLst>
              <a:gd name="adj" fmla="val 16667"/>
            </a:avLst>
          </a:prstGeom>
          <a:solidFill>
            <a:srgbClr val="BFBFBF">
              <a:alpha val="7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Yemek yapma becerilerinde kayda değer iyileşme görüyorlar</a:t>
            </a:r>
            <a:endParaRPr sz="1300"/>
          </a:p>
        </p:txBody>
      </p:sp>
      <p:sp>
        <p:nvSpPr>
          <p:cNvPr id="134" name="Google Shape;134;p22"/>
          <p:cNvSpPr/>
          <p:nvPr/>
        </p:nvSpPr>
        <p:spPr>
          <a:xfrm>
            <a:off x="1493817" y="3169627"/>
            <a:ext cx="1707000" cy="4479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Daha sağlıklı bir beslenme rejimini benimsiyorlar</a:t>
            </a:r>
            <a:endParaRPr sz="1100"/>
          </a:p>
        </p:txBody>
      </p:sp>
      <p:sp>
        <p:nvSpPr>
          <p:cNvPr id="135" name="Google Shape;135;p22"/>
          <p:cNvSpPr/>
          <p:nvPr/>
        </p:nvSpPr>
        <p:spPr>
          <a:xfrm>
            <a:off x="3482192" y="3183256"/>
            <a:ext cx="1707000" cy="4479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Başarı hislerinde artış var</a:t>
            </a:r>
            <a:endParaRPr sz="1100"/>
          </a:p>
        </p:txBody>
      </p:sp>
      <p:sp>
        <p:nvSpPr>
          <p:cNvPr id="136" name="Google Shape;136;p22"/>
          <p:cNvSpPr/>
          <p:nvPr/>
        </p:nvSpPr>
        <p:spPr>
          <a:xfrm>
            <a:off x="5421629" y="3183256"/>
            <a:ext cx="1707000" cy="4569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Topluma anlamlı katkı yaptıklarını düşünüyorlar</a:t>
            </a:r>
            <a:endParaRPr sz="1100"/>
          </a:p>
        </p:txBody>
      </p:sp>
      <p:sp>
        <p:nvSpPr>
          <p:cNvPr id="137" name="Google Shape;137;p22"/>
          <p:cNvSpPr/>
          <p:nvPr/>
        </p:nvSpPr>
        <p:spPr>
          <a:xfrm>
            <a:off x="41350" y="4029250"/>
            <a:ext cx="1017600" cy="404400"/>
          </a:xfrm>
          <a:prstGeom prst="roundRect">
            <a:avLst>
              <a:gd name="adj" fmla="val 16667"/>
            </a:avLst>
          </a:prstGeom>
          <a:solidFill>
            <a:srgbClr val="FFC000">
              <a:alpha val="3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Etki Hedefleri</a:t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41350" y="2812225"/>
            <a:ext cx="1017600" cy="4335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Ara Değişimler</a:t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0" y="1921009"/>
            <a:ext cx="1071000" cy="320100"/>
          </a:xfrm>
          <a:prstGeom prst="roundRect">
            <a:avLst>
              <a:gd name="adj" fmla="val 16667"/>
            </a:avLst>
          </a:prstGeom>
          <a:solidFill>
            <a:srgbClr val="BFBFBF">
              <a:alpha val="7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Varsayımlar</a:t>
            </a:r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26662" y="1037636"/>
            <a:ext cx="1032300" cy="320100"/>
          </a:xfrm>
          <a:prstGeom prst="roundRect">
            <a:avLst>
              <a:gd name="adj" fmla="val 16667"/>
            </a:avLst>
          </a:prstGeom>
          <a:solidFill>
            <a:srgbClr val="0070C0">
              <a:alpha val="3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Faaliyetler</a:t>
            </a:r>
            <a:endParaRPr/>
          </a:p>
        </p:txBody>
      </p:sp>
      <p:cxnSp>
        <p:nvCxnSpPr>
          <p:cNvPr id="141" name="Google Shape;141;p22"/>
          <p:cNvCxnSpPr/>
          <p:nvPr/>
        </p:nvCxnSpPr>
        <p:spPr>
          <a:xfrm>
            <a:off x="1124247" y="584261"/>
            <a:ext cx="0" cy="37983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Google Shape;142;p22"/>
          <p:cNvSpPr/>
          <p:nvPr/>
        </p:nvSpPr>
        <p:spPr>
          <a:xfrm>
            <a:off x="4179950" y="4681749"/>
            <a:ext cx="1503000" cy="404400"/>
          </a:xfrm>
          <a:prstGeom prst="roundRect">
            <a:avLst>
              <a:gd name="adj" fmla="val 16667"/>
            </a:avLst>
          </a:prstGeom>
          <a:solidFill>
            <a:srgbClr val="FFC000">
              <a:alpha val="3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59595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Kapsayıcı toplum yaşamı</a:t>
            </a:r>
            <a:endParaRPr/>
          </a:p>
        </p:txBody>
      </p:sp>
      <p:cxnSp>
        <p:nvCxnSpPr>
          <p:cNvPr id="143" name="Google Shape;143;p22"/>
          <p:cNvCxnSpPr>
            <a:stCxn id="120" idx="1"/>
            <a:endCxn id="121" idx="0"/>
          </p:cNvCxnSpPr>
          <p:nvPr/>
        </p:nvCxnSpPr>
        <p:spPr>
          <a:xfrm flipH="1">
            <a:off x="2335080" y="518182"/>
            <a:ext cx="248100" cy="443100"/>
          </a:xfrm>
          <a:prstGeom prst="bentConnector2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" name="Google Shape;144;p22"/>
          <p:cNvCxnSpPr>
            <a:stCxn id="120" idx="3"/>
            <a:endCxn id="124" idx="0"/>
          </p:cNvCxnSpPr>
          <p:nvPr/>
        </p:nvCxnSpPr>
        <p:spPr>
          <a:xfrm>
            <a:off x="6560880" y="518182"/>
            <a:ext cx="1575600" cy="433500"/>
          </a:xfrm>
          <a:prstGeom prst="bentConnector2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22"/>
          <p:cNvCxnSpPr>
            <a:stCxn id="120" idx="2"/>
          </p:cNvCxnSpPr>
          <p:nvPr/>
        </p:nvCxnSpPr>
        <p:spPr>
          <a:xfrm>
            <a:off x="4572030" y="735382"/>
            <a:ext cx="0" cy="2094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p22"/>
          <p:cNvCxnSpPr>
            <a:endCxn id="123" idx="0"/>
          </p:cNvCxnSpPr>
          <p:nvPr/>
        </p:nvCxnSpPr>
        <p:spPr>
          <a:xfrm>
            <a:off x="6214251" y="619468"/>
            <a:ext cx="0" cy="3534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22"/>
          <p:cNvCxnSpPr/>
          <p:nvPr/>
        </p:nvCxnSpPr>
        <p:spPr>
          <a:xfrm rot="5400000">
            <a:off x="2935357" y="1617255"/>
            <a:ext cx="138300" cy="12600"/>
          </a:xfrm>
          <a:prstGeom prst="bentConnector3">
            <a:avLst>
              <a:gd name="adj1" fmla="val 133712"/>
            </a:avLst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8" name="Google Shape;148;p22"/>
          <p:cNvCxnSpPr/>
          <p:nvPr/>
        </p:nvCxnSpPr>
        <p:spPr>
          <a:xfrm>
            <a:off x="3158198" y="2165157"/>
            <a:ext cx="0" cy="10182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9" name="Google Shape;149;p22"/>
          <p:cNvCxnSpPr/>
          <p:nvPr/>
        </p:nvCxnSpPr>
        <p:spPr>
          <a:xfrm>
            <a:off x="2998107" y="3631223"/>
            <a:ext cx="12600" cy="1242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0" name="Google Shape;150;p22"/>
          <p:cNvCxnSpPr/>
          <p:nvPr/>
        </p:nvCxnSpPr>
        <p:spPr>
          <a:xfrm>
            <a:off x="2288967" y="2997552"/>
            <a:ext cx="5100" cy="1584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1" name="Google Shape;151;p22"/>
          <p:cNvCxnSpPr/>
          <p:nvPr/>
        </p:nvCxnSpPr>
        <p:spPr>
          <a:xfrm>
            <a:off x="5033378" y="3640015"/>
            <a:ext cx="0" cy="4713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2" name="Google Shape;152;p22"/>
          <p:cNvCxnSpPr/>
          <p:nvPr/>
        </p:nvCxnSpPr>
        <p:spPr>
          <a:xfrm>
            <a:off x="6275069" y="3640015"/>
            <a:ext cx="0" cy="4713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3" name="Google Shape;153;p22"/>
          <p:cNvCxnSpPr>
            <a:stCxn id="129" idx="2"/>
            <a:endCxn id="130" idx="3"/>
          </p:cNvCxnSpPr>
          <p:nvPr/>
        </p:nvCxnSpPr>
        <p:spPr>
          <a:xfrm rot="5400000">
            <a:off x="7055043" y="3280005"/>
            <a:ext cx="711300" cy="1431600"/>
          </a:xfrm>
          <a:prstGeom prst="bentConnector2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4" name="Google Shape;154;p22"/>
          <p:cNvCxnSpPr>
            <a:stCxn id="131" idx="2"/>
            <a:endCxn id="130" idx="1"/>
          </p:cNvCxnSpPr>
          <p:nvPr/>
        </p:nvCxnSpPr>
        <p:spPr>
          <a:xfrm rot="-5400000" flipH="1">
            <a:off x="3496767" y="4164838"/>
            <a:ext cx="240000" cy="133200"/>
          </a:xfrm>
          <a:prstGeom prst="bentConnector2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5" name="Google Shape;155;p22"/>
          <p:cNvCxnSpPr/>
          <p:nvPr/>
        </p:nvCxnSpPr>
        <p:spPr>
          <a:xfrm>
            <a:off x="4338550" y="2876159"/>
            <a:ext cx="0" cy="2562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6" name="Google Shape;156;p22"/>
          <p:cNvCxnSpPr/>
          <p:nvPr/>
        </p:nvCxnSpPr>
        <p:spPr>
          <a:xfrm flipH="1">
            <a:off x="6266669" y="2674206"/>
            <a:ext cx="8400" cy="5091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7" name="Google Shape;157;p22"/>
          <p:cNvCxnSpPr/>
          <p:nvPr/>
        </p:nvCxnSpPr>
        <p:spPr>
          <a:xfrm>
            <a:off x="8979873" y="1663055"/>
            <a:ext cx="0" cy="15201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8" name="Google Shape;158;p22"/>
          <p:cNvCxnSpPr/>
          <p:nvPr/>
        </p:nvCxnSpPr>
        <p:spPr>
          <a:xfrm>
            <a:off x="8136402" y="1564835"/>
            <a:ext cx="0" cy="2562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9" name="Google Shape;159;p22"/>
          <p:cNvCxnSpPr/>
          <p:nvPr/>
        </p:nvCxnSpPr>
        <p:spPr>
          <a:xfrm>
            <a:off x="8126433" y="2759598"/>
            <a:ext cx="9900" cy="3651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0" name="Google Shape;160;p22"/>
          <p:cNvCxnSpPr>
            <a:endCxn id="133" idx="0"/>
          </p:cNvCxnSpPr>
          <p:nvPr/>
        </p:nvCxnSpPr>
        <p:spPr>
          <a:xfrm>
            <a:off x="4313200" y="2165250"/>
            <a:ext cx="0" cy="1302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4143400" y="1570702"/>
            <a:ext cx="5100" cy="1584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2" name="Google Shape;162;p22"/>
          <p:cNvCxnSpPr>
            <a:endCxn id="127" idx="0"/>
          </p:cNvCxnSpPr>
          <p:nvPr/>
        </p:nvCxnSpPr>
        <p:spPr>
          <a:xfrm flipH="1">
            <a:off x="6230445" y="1540496"/>
            <a:ext cx="11100" cy="2589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22"/>
          <p:cNvCxnSpPr/>
          <p:nvPr/>
        </p:nvCxnSpPr>
        <p:spPr>
          <a:xfrm rot="10800000">
            <a:off x="2290447" y="1523123"/>
            <a:ext cx="0" cy="1650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22"/>
          <p:cNvCxnSpPr/>
          <p:nvPr/>
        </p:nvCxnSpPr>
        <p:spPr>
          <a:xfrm rot="10800000">
            <a:off x="2285497" y="2282379"/>
            <a:ext cx="0" cy="1650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4C98F0C-E5B3-7ADE-3758-659E538DB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7" y="80360"/>
            <a:ext cx="609653" cy="347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03C03E-BAA5-F056-6F6D-F95F9A12B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09" y="81135"/>
            <a:ext cx="560881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/>
          <p:nvPr/>
        </p:nvSpPr>
        <p:spPr>
          <a:xfrm>
            <a:off x="1073500" y="971914"/>
            <a:ext cx="7349400" cy="230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" sz="38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Yaratmak istediğiniz etki ne?</a:t>
            </a:r>
            <a:endParaRPr sz="38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4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7F7F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800" i="0" u="none" strike="noStrike" cap="none" dirty="0">
              <a:solidFill>
                <a:srgbClr val="7F7F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1061350" y="1842619"/>
            <a:ext cx="72663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●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5 dk kendi fikrinizin değişim teoriniz üzerinde çalışma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●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2 dk 2’li gruplar halinde karşılıklı aktarım - sadece etki önermesi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●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5 dk partnerinizin değişim teorisi üzerine çalışma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●"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 dk 2’li gruplar halinde karşılıklı aktarım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●"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birkaç DT paylaşımı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71" name="Google Shape;171;p23"/>
          <p:cNvCxnSpPr/>
          <p:nvPr/>
        </p:nvCxnSpPr>
        <p:spPr>
          <a:xfrm>
            <a:off x="1061350" y="1731620"/>
            <a:ext cx="7349400" cy="6000"/>
          </a:xfrm>
          <a:prstGeom prst="straightConnector1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B22E089-6804-CBE5-0228-5301D8007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7" y="157075"/>
            <a:ext cx="609653" cy="347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7B1254-618E-16FB-E115-86835B1B0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59" y="147930"/>
            <a:ext cx="560881" cy="3657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416</Words>
  <Application>Microsoft Office PowerPoint</Application>
  <PresentationFormat>On-screen Show (16:9)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Comfortaa</vt:lpstr>
      <vt:lpstr>Palatino Linotype</vt:lpstr>
      <vt:lpstr>Arial</vt:lpstr>
      <vt:lpstr>Simple Light</vt:lpstr>
      <vt:lpstr>PowerPoint Presentation</vt:lpstr>
      <vt:lpstr>İçeridekiler - Dışarıdakiler</vt:lpstr>
      <vt:lpstr>Değişim Teorisi</vt:lpstr>
      <vt:lpstr>PowerPoint Presentation</vt:lpstr>
      <vt:lpstr>Değişim Teorisi</vt:lpstr>
      <vt:lpstr>Değişim Teorisi</vt:lpstr>
      <vt:lpstr>Değişim Teorisi Örnek Vaka</vt:lpstr>
      <vt:lpstr>PowerPoint Presentation</vt:lpstr>
      <vt:lpstr>PowerPoint Presentation</vt:lpstr>
      <vt:lpstr>Sonraki Adımlar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Fatma</dc:creator>
  <cp:lastModifiedBy>fatma akay</cp:lastModifiedBy>
  <cp:revision>3</cp:revision>
  <dcterms:modified xsi:type="dcterms:W3CDTF">2023-07-20T05:49:58Z</dcterms:modified>
</cp:coreProperties>
</file>